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6858000" cy="9144000"/>
  <p:embeddedFontLst>
    <p:embeddedFont>
      <p:font typeface="Tahoma"/>
      <p:regular r:id="rId40"/>
      <p:bold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jnXH3v2RF9PdODNA+zVFZh+SEU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Tahoma-regular.fntdata"/><Relationship Id="rId20" Type="http://schemas.openxmlformats.org/officeDocument/2006/relationships/slide" Target="slides/slide16.xml"/><Relationship Id="rId42" Type="http://schemas.openxmlformats.org/officeDocument/2006/relationships/font" Target="fonts/HelveticaNeue-regular.fntdata"/><Relationship Id="rId41" Type="http://schemas.openxmlformats.org/officeDocument/2006/relationships/font" Target="fonts/Tahoma-bold.fntdata"/><Relationship Id="rId22" Type="http://schemas.openxmlformats.org/officeDocument/2006/relationships/slide" Target="slides/slide18.xml"/><Relationship Id="rId44" Type="http://schemas.openxmlformats.org/officeDocument/2006/relationships/font" Target="fonts/HelveticaNeue-italic.fntdata"/><Relationship Id="rId21" Type="http://schemas.openxmlformats.org/officeDocument/2006/relationships/slide" Target="slides/slide17.xml"/><Relationship Id="rId43" Type="http://schemas.openxmlformats.org/officeDocument/2006/relationships/font" Target="fonts/HelveticaNeue-bold.fntdata"/><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s27f7Jzy2k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8PvNOdBy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3055433/#bib106" TargetMode="External"/><Relationship Id="rId3" Type="http://schemas.openxmlformats.org/officeDocument/2006/relationships/hyperlink" Target="https://www.ncbi.nlm.nih.gov/pmc/articles/PMC3055433/#bib106" TargetMode="External"/><Relationship Id="rId4" Type="http://schemas.openxmlformats.org/officeDocument/2006/relationships/hyperlink" Target="https://www.ncbi.nlm.nih.gov/pmc/articles/PMC3055433/#bib106"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p:txBody>
      </p:sp>
      <p:sp>
        <p:nvSpPr>
          <p:cNvPr id="113" name="Google Shape;11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701675" y="4416425"/>
            <a:ext cx="5817878"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Dopamine is a naturally occurring neurotransmitter in the brain that creates a feeling of happiness and exhilaration. It is released automatically when eating</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or drinking water—two things that are necessary for our survival. Dopamine is a part of what’s referred to as the “reward system” because the pleasurable</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feelings from dopamine prompt us to repeat the behaviors associated with these feelings.</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Most drugs that are abused—including cocaine, marijuana, heroin, alcohol, and nicotine - cause the brain to dump out large amounts of dopamine, up to ten</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times more than the normal amount. This triggers the reward system providing the person with feelings of strong euphoria, which begins to explain why people who abuse drugs do so over and over again.</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As substance abuse continues, the brain eventually adapts to the flood of dopamine by producing much less of it. This diminishes feelings of pleasure, which</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can compel a person to use drugs more frequently or in greater quantities to just feel normal again.</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With these changes to the structure and function of the brain, over time, abuse eventually leads to addiction. Because it alters how the brain works, addiction is considered a chronic disease that is marked by compulsive drug-related behavior in spite of the negative</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consequences.</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“Endocannabinoids are the most prolific neurotransmitters in the human body.” (Inaba &amp; Cohen, 2012. 6.4)</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Cannabinoid chemicals can be found in the brain and in the body, including the liver area and groin area.  They are an important part of overall functioning and well-being through their association with stress recovery, energy balance, immune modulation, food intake, etc. (refer to graphic on the right side)</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177998" lvl="1" marL="652658" marR="0" rtl="0" algn="l">
              <a:lnSpc>
                <a:spcPct val="100000"/>
              </a:lnSpc>
              <a:spcBef>
                <a:spcPts val="0"/>
              </a:spcBef>
              <a:spcAft>
                <a:spcPts val="0"/>
              </a:spcAft>
              <a:buClr>
                <a:schemeClr val="dk1"/>
              </a:buClr>
              <a:buSzPts val="1200"/>
              <a:buFont typeface="Arial"/>
              <a:buChar char="•"/>
            </a:pPr>
            <a:r>
              <a:rPr b="1" lang="en-US" sz="1200">
                <a:latin typeface="Arial"/>
                <a:ea typeface="Arial"/>
                <a:cs typeface="Arial"/>
                <a:sym typeface="Arial"/>
              </a:rPr>
              <a:t>If found in the brain, we call it Endogenous Cannabinoids</a:t>
            </a:r>
            <a:endParaRPr/>
          </a:p>
          <a:p>
            <a:pPr indent="-177998" lvl="1" marL="652658" marR="0" rtl="0" algn="l">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Our brains have receptors suggesting that there are at least five types of endogenous cannabinoids, including OAE, LPI, NADA, Anandamide, and 2-AG. These chemicals bind with neuron receptors using differing pathways</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Anandamide (</a:t>
            </a:r>
            <a:r>
              <a:rPr lang="en-US" sz="1200">
                <a:solidFill>
                  <a:srgbClr val="EAD696"/>
                </a:solidFill>
                <a:latin typeface="Arial"/>
                <a:ea typeface="Arial"/>
                <a:cs typeface="Arial"/>
                <a:sym typeface="Arial"/>
              </a:rPr>
              <a:t>AEA</a:t>
            </a:r>
            <a:r>
              <a:rPr lang="en-US" sz="1200">
                <a:latin typeface="Arial"/>
                <a:ea typeface="Arial"/>
                <a:cs typeface="Arial"/>
                <a:sym typeface="Arial"/>
              </a:rPr>
              <a:t>): 10X more prevalent than endorphins</a:t>
            </a:r>
            <a:endParaRPr/>
          </a:p>
          <a:p>
            <a:pPr indent="-296663" lvl="3" marL="1720645" rtl="0" algn="l">
              <a:spcBef>
                <a:spcPts val="0"/>
              </a:spcBef>
              <a:spcAft>
                <a:spcPts val="0"/>
              </a:spcAft>
              <a:buClr>
                <a:schemeClr val="dk1"/>
              </a:buClr>
              <a:buSzPts val="1200"/>
              <a:buFont typeface="Arial"/>
              <a:buChar char="•"/>
            </a:pPr>
            <a:r>
              <a:rPr lang="en-US" sz="1200">
                <a:latin typeface="Arial"/>
                <a:ea typeface="Arial"/>
                <a:cs typeface="Arial"/>
                <a:sym typeface="Arial"/>
              </a:rPr>
              <a:t>Increase/decrease sensitivity of the mind to sensory inputs – stress</a:t>
            </a:r>
            <a:endParaRPr/>
          </a:p>
          <a:p>
            <a:pPr indent="-296663" lvl="3" marL="1720645" rtl="0" algn="l">
              <a:spcBef>
                <a:spcPts val="0"/>
              </a:spcBef>
              <a:spcAft>
                <a:spcPts val="0"/>
              </a:spcAft>
              <a:buClr>
                <a:schemeClr val="dk1"/>
              </a:buClr>
              <a:buSzPts val="1200"/>
              <a:buFont typeface="Arial"/>
              <a:buChar char="•"/>
            </a:pPr>
            <a:r>
              <a:rPr lang="en-US" sz="1200">
                <a:latin typeface="Arial"/>
                <a:ea typeface="Arial"/>
                <a:cs typeface="Arial"/>
                <a:sym typeface="Arial"/>
              </a:rPr>
              <a:t>Fewest in brain stem – Lower overdose potential</a:t>
            </a:r>
            <a:endParaRPr/>
          </a:p>
          <a:p>
            <a:pPr indent="-296663" lvl="2" marL="1245985" rtl="0" algn="l">
              <a:spcBef>
                <a:spcPts val="0"/>
              </a:spcBef>
              <a:spcAft>
                <a:spcPts val="0"/>
              </a:spcAft>
              <a:buClr>
                <a:schemeClr val="dk1"/>
              </a:buClr>
              <a:buSzPts val="1200"/>
              <a:buFont typeface="Arial"/>
              <a:buChar char="•"/>
            </a:pPr>
            <a:r>
              <a:rPr lang="en-US" sz="1200">
                <a:latin typeface="Arial"/>
                <a:ea typeface="Arial"/>
                <a:cs typeface="Arial"/>
                <a:sym typeface="Arial"/>
              </a:rPr>
              <a:t>2-arachidonoylglycerol (</a:t>
            </a:r>
            <a:r>
              <a:rPr lang="en-US" sz="1200">
                <a:solidFill>
                  <a:srgbClr val="EAD696"/>
                </a:solidFill>
                <a:latin typeface="Arial"/>
                <a:ea typeface="Arial"/>
                <a:cs typeface="Arial"/>
                <a:sym typeface="Arial"/>
              </a:rPr>
              <a:t>2-AG</a:t>
            </a:r>
            <a:r>
              <a:rPr lang="en-US" sz="1200">
                <a:latin typeface="Arial"/>
                <a:ea typeface="Arial"/>
                <a:cs typeface="Arial"/>
                <a:sym typeface="Arial"/>
              </a:rPr>
              <a:t>): Most prevalent in brain</a:t>
            </a:r>
            <a:endParaRPr/>
          </a:p>
          <a:p>
            <a:pPr indent="-296663" lvl="3" marL="1720645" rtl="0" algn="l">
              <a:spcBef>
                <a:spcPts val="0"/>
              </a:spcBef>
              <a:spcAft>
                <a:spcPts val="0"/>
              </a:spcAft>
              <a:buClr>
                <a:schemeClr val="dk1"/>
              </a:buClr>
              <a:buSzPts val="1200"/>
              <a:buFont typeface="Arial"/>
              <a:buChar char="•"/>
            </a:pPr>
            <a:r>
              <a:rPr lang="en-US" sz="1200">
                <a:latin typeface="Arial"/>
                <a:ea typeface="Arial"/>
                <a:cs typeface="Arial"/>
                <a:sym typeface="Arial"/>
              </a:rPr>
              <a:t>May be important in brain trauma to reduce edema</a:t>
            </a:r>
            <a:endParaRPr/>
          </a:p>
          <a:p>
            <a:pPr indent="-296663" lvl="3" marL="1720645" rtl="0" algn="l">
              <a:spcBef>
                <a:spcPts val="0"/>
              </a:spcBef>
              <a:spcAft>
                <a:spcPts val="0"/>
              </a:spcAft>
              <a:buClr>
                <a:schemeClr val="dk1"/>
              </a:buClr>
              <a:buSzPts val="1200"/>
              <a:buFont typeface="Arial"/>
              <a:buChar char="•"/>
            </a:pPr>
            <a:r>
              <a:rPr lang="en-US" sz="1200">
                <a:latin typeface="Arial"/>
                <a:ea typeface="Arial"/>
                <a:cs typeface="Arial"/>
                <a:sym typeface="Arial"/>
              </a:rPr>
              <a:t>May play a role in appetite, immune system, and pain</a:t>
            </a:r>
            <a:endParaRPr/>
          </a:p>
          <a:p>
            <a:pPr indent="-220463" lvl="3" marL="1720645"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285750" lvl="1" marL="742950" rtl="0" algn="l">
              <a:spcBef>
                <a:spcPts val="0"/>
              </a:spcBef>
              <a:spcAft>
                <a:spcPts val="0"/>
              </a:spcAft>
              <a:buClr>
                <a:schemeClr val="dk1"/>
              </a:buClr>
              <a:buSzPts val="1200"/>
              <a:buFont typeface="Arial"/>
              <a:buChar char="•"/>
            </a:pPr>
            <a:r>
              <a:rPr lang="en-US" sz="1200">
                <a:latin typeface="Arial"/>
                <a:ea typeface="Arial"/>
                <a:cs typeface="Arial"/>
                <a:sym typeface="Arial"/>
              </a:rPr>
              <a:t>At this time, we do know of </a:t>
            </a:r>
            <a:r>
              <a:rPr b="1" lang="en-US" sz="1200">
                <a:latin typeface="Arial"/>
                <a:ea typeface="Arial"/>
                <a:cs typeface="Arial"/>
                <a:sym typeface="Arial"/>
              </a:rPr>
              <a:t>two</a:t>
            </a:r>
            <a:r>
              <a:rPr lang="en-US" sz="1200">
                <a:latin typeface="Arial"/>
                <a:ea typeface="Arial"/>
                <a:cs typeface="Arial"/>
                <a:sym typeface="Arial"/>
              </a:rPr>
              <a:t> Endocannabinoid receptors</a:t>
            </a:r>
            <a:endParaRPr/>
          </a:p>
          <a:p>
            <a:pPr indent="-285750" lvl="2" marL="1200150" rtl="0" algn="l">
              <a:spcBef>
                <a:spcPts val="0"/>
              </a:spcBef>
              <a:spcAft>
                <a:spcPts val="0"/>
              </a:spcAft>
              <a:buClr>
                <a:schemeClr val="dk1"/>
              </a:buClr>
              <a:buSzPts val="1200"/>
              <a:buFont typeface="Arial"/>
              <a:buChar char="•"/>
            </a:pPr>
            <a:r>
              <a:rPr lang="en-US" sz="1200">
                <a:latin typeface="Arial"/>
                <a:ea typeface="Arial"/>
                <a:cs typeface="Arial"/>
                <a:sym typeface="Arial"/>
              </a:rPr>
              <a:t>CB</a:t>
            </a:r>
            <a:r>
              <a:rPr baseline="-25000" lang="en-US" sz="1200">
                <a:latin typeface="Arial"/>
                <a:ea typeface="Arial"/>
                <a:cs typeface="Arial"/>
                <a:sym typeface="Arial"/>
              </a:rPr>
              <a:t>1</a:t>
            </a:r>
            <a:r>
              <a:rPr lang="en-US" sz="1200">
                <a:latin typeface="Arial"/>
                <a:ea typeface="Arial"/>
                <a:cs typeface="Arial"/>
                <a:sym typeface="Arial"/>
              </a:rPr>
              <a:t> : Brain, Muscles, Gastrointestinal – Behavioral effects: Analgesia, Appetite, Motor deficits/spasticity, Cognitive Impairment</a:t>
            </a:r>
            <a:endParaRPr/>
          </a:p>
          <a:p>
            <a:pPr indent="-285750" lvl="2" marL="1200150" rtl="0" algn="l">
              <a:spcBef>
                <a:spcPts val="0"/>
              </a:spcBef>
              <a:spcAft>
                <a:spcPts val="0"/>
              </a:spcAft>
              <a:buClr>
                <a:schemeClr val="dk1"/>
              </a:buClr>
              <a:buSzPts val="1200"/>
              <a:buFont typeface="Arial"/>
              <a:buChar char="•"/>
            </a:pPr>
            <a:r>
              <a:rPr lang="en-US" sz="1200">
                <a:latin typeface="Arial"/>
                <a:ea typeface="Arial"/>
                <a:cs typeface="Arial"/>
                <a:sym typeface="Arial"/>
              </a:rPr>
              <a:t>CB</a:t>
            </a:r>
            <a:r>
              <a:rPr baseline="-25000" lang="en-US" sz="1200">
                <a:latin typeface="Arial"/>
                <a:ea typeface="Arial"/>
                <a:cs typeface="Arial"/>
                <a:sym typeface="Arial"/>
              </a:rPr>
              <a:t>2</a:t>
            </a:r>
            <a:r>
              <a:rPr lang="en-US" sz="1200">
                <a:latin typeface="Arial"/>
                <a:ea typeface="Arial"/>
                <a:cs typeface="Arial"/>
                <a:sym typeface="Arial"/>
              </a:rPr>
              <a:t> : Brain (Reward system – DA neurons in the VTA), Immune System (tonsils, spleen, thymus)</a:t>
            </a:r>
            <a:endParaRPr/>
          </a:p>
          <a:p>
            <a:pPr indent="0" lvl="2" marL="91440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2" marL="914400" rtl="0" algn="l">
              <a:spcBef>
                <a:spcPts val="0"/>
              </a:spcBef>
              <a:spcAft>
                <a:spcPts val="0"/>
              </a:spcAft>
              <a:buClr>
                <a:schemeClr val="dk1"/>
              </a:buClr>
              <a:buSzPts val="1200"/>
              <a:buFont typeface="Arial"/>
              <a:buNone/>
            </a:pPr>
            <a:r>
              <a:rPr lang="en-US" sz="1200">
                <a:latin typeface="Arial"/>
                <a:ea typeface="Arial"/>
                <a:cs typeface="Arial"/>
                <a:sym typeface="Arial"/>
              </a:rPr>
              <a:t>Images</a:t>
            </a:r>
            <a:endParaRPr/>
          </a:p>
          <a:p>
            <a:pPr indent="0" lvl="2" marL="91440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Left photo:  I’m having difficulty locating the source. </a:t>
            </a:r>
            <a:r>
              <a:rPr b="1" lang="en-US" sz="1200">
                <a:latin typeface="Arial"/>
                <a:ea typeface="Arial"/>
                <a:cs typeface="Arial"/>
                <a:sym typeface="Arial"/>
              </a:rPr>
              <a:t>REPLACE</a:t>
            </a:r>
            <a:endParaRPr/>
          </a:p>
          <a:p>
            <a:pPr indent="0" lvl="0" marL="0" rtl="0" algn="l">
              <a:spcBef>
                <a:spcPts val="0"/>
              </a:spcBef>
              <a:spcAft>
                <a:spcPts val="0"/>
              </a:spcAft>
              <a:buNone/>
            </a:pPr>
            <a:r>
              <a:rPr lang="en-US" sz="1200">
                <a:latin typeface="Arial"/>
                <a:ea typeface="Arial"/>
                <a:cs typeface="Arial"/>
                <a:sym typeface="Arial"/>
              </a:rPr>
              <a:t>Right Photo:  Taken from https://youtu.be/RwTCJkMwOxw, 1:49min.</a:t>
            </a:r>
            <a:endParaRPr/>
          </a:p>
          <a:p>
            <a:pPr indent="0" lvl="2" marL="91440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218" name="Google Shape;2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Brain cannabinoid receptor sites are located in several different parts of the brain. One chemical that is endogenously produced (i.e., made in the brain) is call anandamide, discovered in 1992.  THC’s chemical structure is similar to the brain chemical anandamide. Similarity in structure allows drugs to be recognized by the body and to alter normal brain communication.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THC attaches to these neurotransmitter receptors that are designed for the natural chemical to attach to but the drug attaches there, and maybe in higher quantity than what nature’s course would be when responding to a stimulus.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In 1994 they found another chemical 2-AG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Images</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u="none" strike="noStrike">
                <a:solidFill>
                  <a:schemeClr val="dk1"/>
                </a:solidFill>
                <a:latin typeface="Arial"/>
                <a:ea typeface="Arial"/>
                <a:cs typeface="Arial"/>
                <a:sym typeface="Arial"/>
              </a:rPr>
              <a:t>Images by the NIDA</a:t>
            </a:r>
            <a:endParaRPr/>
          </a:p>
          <a:p>
            <a:pPr indent="0" lvl="0" marL="0" rtl="0" algn="l">
              <a:spcBef>
                <a:spcPts val="0"/>
              </a:spcBef>
              <a:spcAft>
                <a:spcPts val="0"/>
              </a:spcAft>
              <a:buNone/>
            </a:pPr>
            <a:r>
              <a:t/>
            </a:r>
            <a:endParaRPr b="1">
              <a:latin typeface="Arial"/>
              <a:ea typeface="Arial"/>
              <a:cs typeface="Arial"/>
              <a:sym typeface="Arial"/>
            </a:endParaRPr>
          </a:p>
        </p:txBody>
      </p:sp>
      <p:sp>
        <p:nvSpPr>
          <p:cNvPr id="226" name="Google Shape;22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Cannabinoid chemicals can be found in the brain and in the body (Yellow areas on NIDA Slide). These modulate neuron/brain activity in multiple parts of the brain. </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The highest brain concentration of receptors are located in the NaCC, Hippocampus, Amygdala, and Cerebellum. </a:t>
            </a:r>
            <a:endParaRPr/>
          </a:p>
          <a:p>
            <a:pPr indent="-177998" lvl="1" marL="635198" rtl="0" algn="l">
              <a:spcBef>
                <a:spcPts val="0"/>
              </a:spcBef>
              <a:spcAft>
                <a:spcPts val="0"/>
              </a:spcAft>
              <a:buClr>
                <a:schemeClr val="dk1"/>
              </a:buClr>
              <a:buSzPts val="1200"/>
              <a:buFont typeface="Arial"/>
              <a:buChar char="•"/>
            </a:pPr>
            <a:r>
              <a:rPr lang="en-US" sz="1200">
                <a:latin typeface="Arial"/>
                <a:ea typeface="Arial"/>
                <a:cs typeface="Arial"/>
                <a:sym typeface="Arial"/>
              </a:rPr>
              <a:t>Nucleus Accumbens</a:t>
            </a:r>
            <a:endParaRPr sz="1200">
              <a:latin typeface="Arial"/>
              <a:ea typeface="Arial"/>
              <a:cs typeface="Arial"/>
              <a:sym typeface="Arial"/>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Reward Center</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Motivation</a:t>
            </a:r>
            <a:endParaRPr/>
          </a:p>
          <a:p>
            <a:pPr indent="-177998" lvl="1" marL="635198" rtl="0" algn="l">
              <a:spcBef>
                <a:spcPts val="0"/>
              </a:spcBef>
              <a:spcAft>
                <a:spcPts val="0"/>
              </a:spcAft>
              <a:buClr>
                <a:schemeClr val="dk1"/>
              </a:buClr>
              <a:buSzPts val="1200"/>
              <a:buFont typeface="Arial"/>
              <a:buChar char="•"/>
            </a:pPr>
            <a:r>
              <a:rPr lang="en-US" sz="1200">
                <a:latin typeface="Arial"/>
                <a:ea typeface="Arial"/>
                <a:cs typeface="Arial"/>
                <a:sym typeface="Arial"/>
              </a:rPr>
              <a:t>Hippocampus</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Memory</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Navigation and spatial orientation</a:t>
            </a:r>
            <a:endParaRPr/>
          </a:p>
          <a:p>
            <a:pPr indent="-177998" lvl="1" marL="635198" rtl="0" algn="l">
              <a:spcBef>
                <a:spcPts val="0"/>
              </a:spcBef>
              <a:spcAft>
                <a:spcPts val="0"/>
              </a:spcAft>
              <a:buClr>
                <a:schemeClr val="dk1"/>
              </a:buClr>
              <a:buSzPts val="1200"/>
              <a:buFont typeface="Arial"/>
              <a:buChar char="•"/>
            </a:pPr>
            <a:r>
              <a:rPr lang="en-US" sz="1200">
                <a:latin typeface="Arial"/>
                <a:ea typeface="Arial"/>
                <a:cs typeface="Arial"/>
                <a:sym typeface="Arial"/>
              </a:rPr>
              <a:t>Amygdala</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Fear, emotions, novelty</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Emotional memory</a:t>
            </a:r>
            <a:endParaRPr/>
          </a:p>
          <a:p>
            <a:pPr indent="-177998" lvl="1" marL="635198" rtl="0" algn="l">
              <a:spcBef>
                <a:spcPts val="0"/>
              </a:spcBef>
              <a:spcAft>
                <a:spcPts val="0"/>
              </a:spcAft>
              <a:buClr>
                <a:schemeClr val="dk1"/>
              </a:buClr>
              <a:buSzPts val="1200"/>
              <a:buFont typeface="Arial"/>
              <a:buChar char="•"/>
            </a:pPr>
            <a:r>
              <a:rPr lang="en-US" sz="1200">
                <a:latin typeface="Arial"/>
                <a:ea typeface="Arial"/>
                <a:cs typeface="Arial"/>
                <a:sym typeface="Arial"/>
              </a:rPr>
              <a:t>Cerebellum</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Coordination, fine movement, balance</a:t>
            </a:r>
            <a:endParaRPr/>
          </a:p>
          <a:p>
            <a:pPr indent="-177998" lvl="1" marL="652658" rtl="0" algn="l">
              <a:spcBef>
                <a:spcPts val="0"/>
              </a:spcBef>
              <a:spcAft>
                <a:spcPts val="0"/>
              </a:spcAft>
              <a:buClr>
                <a:schemeClr val="dk1"/>
              </a:buClr>
              <a:buSzPts val="1200"/>
              <a:buFont typeface="Arial"/>
              <a:buChar char="•"/>
            </a:pPr>
            <a:r>
              <a:rPr lang="en-US" sz="1200">
                <a:latin typeface="Arial"/>
                <a:ea typeface="Arial"/>
                <a:cs typeface="Arial"/>
                <a:sym typeface="Arial"/>
              </a:rPr>
              <a:t>Hypothalamus: </a:t>
            </a:r>
            <a:endParaRPr/>
          </a:p>
          <a:p>
            <a:pPr indent="-177998" lvl="2" marL="1109858" rtl="0" algn="l">
              <a:spcBef>
                <a:spcPts val="0"/>
              </a:spcBef>
              <a:spcAft>
                <a:spcPts val="0"/>
              </a:spcAft>
              <a:buClr>
                <a:schemeClr val="dk1"/>
              </a:buClr>
              <a:buSzPts val="1200"/>
              <a:buFont typeface="Arial"/>
              <a:buChar char="•"/>
            </a:pPr>
            <a:r>
              <a:rPr lang="en-US" sz="1200">
                <a:latin typeface="Arial"/>
                <a:ea typeface="Arial"/>
                <a:cs typeface="Arial"/>
                <a:sym typeface="Arial"/>
              </a:rPr>
              <a:t>Engineer for releasing hormones, hunger, other bodily functions</a:t>
            </a:r>
            <a:endParaRPr/>
          </a:p>
          <a:p>
            <a:pPr indent="-101798" lvl="2" marL="1109858"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The Reward Circuit: How the Brain Responds to Marijuana</a:t>
            </a:r>
            <a:endParaRPr/>
          </a:p>
          <a:p>
            <a:pPr indent="0" lvl="0" marL="0" rtl="0" algn="l">
              <a:spcBef>
                <a:spcPts val="0"/>
              </a:spcBef>
              <a:spcAft>
                <a:spcPts val="0"/>
              </a:spcAft>
              <a:buNone/>
            </a:pPr>
            <a:r>
              <a:rPr lang="en-US" sz="1200" u="sng">
                <a:solidFill>
                  <a:schemeClr val="hlink"/>
                </a:solidFill>
                <a:latin typeface="Arial"/>
                <a:ea typeface="Arial"/>
                <a:cs typeface="Arial"/>
                <a:sym typeface="Arial"/>
                <a:hlinkClick r:id="rId2"/>
              </a:rPr>
              <a:t>https://youtu.be/s27f7Jzy2k0</a:t>
            </a:r>
            <a:r>
              <a:rPr lang="en-US" sz="1200">
                <a:latin typeface="Arial"/>
                <a:ea typeface="Arial"/>
                <a:cs typeface="Arial"/>
                <a:sym typeface="Arial"/>
              </a:rPr>
              <a:t> </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lang="en-US" sz="1200">
                <a:latin typeface="Arial"/>
                <a:ea typeface="Arial"/>
                <a:cs typeface="Arial"/>
                <a:sym typeface="Arial"/>
              </a:rPr>
              <a:t>Reference </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rPr baseline="30000" lang="en-US" sz="1200">
                <a:solidFill>
                  <a:schemeClr val="dk1"/>
                </a:solidFill>
                <a:latin typeface="Arial"/>
                <a:ea typeface="Arial"/>
                <a:cs typeface="Arial"/>
                <a:sym typeface="Arial"/>
              </a:rPr>
              <a:t>1</a:t>
            </a:r>
            <a:r>
              <a:rPr lang="en-US" sz="1200">
                <a:solidFill>
                  <a:schemeClr val="dk1"/>
                </a:solidFill>
                <a:latin typeface="Arial"/>
                <a:ea typeface="Arial"/>
                <a:cs typeface="Arial"/>
                <a:sym typeface="Arial"/>
              </a:rPr>
              <a:t>Zhang, H. Y., et al. (2014). Cannabinoid CB2 receptors modulate midbrain dopamine neuronal activity and dopamine-related behavior in mice. </a:t>
            </a:r>
            <a:r>
              <a:rPr i="1" lang="en-US" sz="1200">
                <a:solidFill>
                  <a:schemeClr val="dk1"/>
                </a:solidFill>
                <a:latin typeface="Arial"/>
                <a:ea typeface="Arial"/>
                <a:cs typeface="Arial"/>
                <a:sym typeface="Arial"/>
              </a:rPr>
              <a:t>Proceeding of the National Academy of Sciences, 111</a:t>
            </a:r>
            <a:r>
              <a:rPr lang="en-US" sz="1200">
                <a:solidFill>
                  <a:schemeClr val="dk1"/>
                </a:solidFill>
                <a:latin typeface="Arial"/>
                <a:ea typeface="Arial"/>
                <a:cs typeface="Arial"/>
                <a:sym typeface="Arial"/>
              </a:rPr>
              <a:t>(46), E5007-15.  doi: 10.1073/pnas.1413210111.Epub 2014 Nov 3.</a:t>
            </a:r>
            <a:endParaRPr/>
          </a:p>
          <a:p>
            <a:pPr indent="0" lvl="0" marL="0" rtl="0" algn="l">
              <a:spcBef>
                <a:spcPts val="0"/>
              </a:spcBef>
              <a:spcAft>
                <a:spcPts val="0"/>
              </a:spcAft>
              <a:buNone/>
            </a:pPr>
            <a:r>
              <a:rPr lang="en-US" sz="1200">
                <a:solidFill>
                  <a:schemeClr val="dk1"/>
                </a:solidFill>
                <a:latin typeface="Arial"/>
                <a:ea typeface="Arial"/>
                <a:cs typeface="Arial"/>
                <a:sym typeface="Arial"/>
              </a:rPr>
              <a:t>Ait-Daoud Tiouririne, N. (n.d.). A review on medical marijuana</a:t>
            </a:r>
            <a:r>
              <a:rPr i="1" lang="en-US" sz="1200">
                <a:solidFill>
                  <a:schemeClr val="dk1"/>
                </a:solidFill>
                <a:latin typeface="Arial"/>
                <a:ea typeface="Arial"/>
                <a:cs typeface="Arial"/>
                <a:sym typeface="Arial"/>
              </a:rPr>
              <a:t>. Virginia Summer Institute for Addiction Studies, Williamsburg, VA. </a:t>
            </a:r>
            <a:r>
              <a:rPr lang="en-US" sz="1200">
                <a:solidFill>
                  <a:schemeClr val="dk1"/>
                </a:solidFill>
                <a:latin typeface="Arial"/>
                <a:ea typeface="Arial"/>
                <a:cs typeface="Arial"/>
                <a:sym typeface="Arial"/>
              </a:rPr>
              <a:t>Retrieved from http://www.vsias.org/wp-content/uploads/2015/07/VSIAS_July-14-2015_AitDaoud_Review-of-Medical-Marijuana.pptx</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Image</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Photo:  The Science and Policy of Marijuana, https://youtu.be/WsuP5VUoKYM </a:t>
            </a:r>
            <a:endParaRPr sz="1200">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101798" lvl="0" marL="177998"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Transition Slide</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This slide gives you more of an explanation of the particular areas (areas related to planning, decision-making, basic functions) have high concentrations of cannabinoid receptors</a:t>
            </a:r>
            <a:endParaRPr/>
          </a:p>
          <a:p>
            <a:pPr indent="0" lvl="0" marL="0" rtl="0" algn="l">
              <a:spcBef>
                <a:spcPts val="0"/>
              </a:spcBef>
              <a:spcAft>
                <a:spcPts val="0"/>
              </a:spcAft>
              <a:buNone/>
            </a:pPr>
            <a:r>
              <a:rPr lang="en-US" sz="1200">
                <a:solidFill>
                  <a:schemeClr val="dk1"/>
                </a:solidFill>
                <a:latin typeface="Arial"/>
                <a:ea typeface="Arial"/>
                <a:cs typeface="Arial"/>
                <a:sym typeface="Arial"/>
              </a:rPr>
              <a:t>2 times in development that appear to be critical in brain development and functioning </a:t>
            </a:r>
            <a:endParaRPr/>
          </a:p>
          <a:p>
            <a:pPr indent="0" lvl="0" marL="0" rtl="0" algn="l">
              <a:spcBef>
                <a:spcPts val="0"/>
              </a:spcBef>
              <a:spcAft>
                <a:spcPts val="0"/>
              </a:spcAft>
              <a:buNone/>
            </a:pPr>
            <a:r>
              <a:rPr lang="en-US" sz="1200">
                <a:solidFill>
                  <a:schemeClr val="dk1"/>
                </a:solidFill>
                <a:latin typeface="Arial"/>
                <a:ea typeface="Arial"/>
                <a:cs typeface="Arial"/>
                <a:sym typeface="Arial"/>
              </a:rPr>
              <a:t>a) in the womb through the first few years of a child’s life</a:t>
            </a:r>
            <a:endParaRPr/>
          </a:p>
          <a:p>
            <a:pPr indent="0" lvl="0" marL="0" rtl="0" algn="l">
              <a:spcBef>
                <a:spcPts val="0"/>
              </a:spcBef>
              <a:spcAft>
                <a:spcPts val="0"/>
              </a:spcAft>
              <a:buNone/>
            </a:pPr>
            <a:r>
              <a:rPr lang="en-US" sz="1200">
                <a:solidFill>
                  <a:schemeClr val="dk1"/>
                </a:solidFill>
                <a:latin typeface="Arial"/>
                <a:ea typeface="Arial"/>
                <a:cs typeface="Arial"/>
                <a:sym typeface="Arial"/>
              </a:rPr>
              <a:t>b) adolescents: brain goes through critical developmental period where it prunes connections to become more efficient, some parts continue to development, and communication between parts becomes more efficient. Myelination: not fully complete until age 25.</a:t>
            </a:r>
            <a:endParaRPr/>
          </a:p>
          <a:p>
            <a:pPr indent="0" lvl="0" marL="0" rtl="0" algn="l">
              <a:spcBef>
                <a:spcPts val="0"/>
              </a:spcBef>
              <a:spcAft>
                <a:spcPts val="0"/>
              </a:spcAft>
              <a:buNone/>
            </a:pPr>
            <a:r>
              <a:rPr lang="en-US" sz="1200">
                <a:solidFill>
                  <a:schemeClr val="dk1"/>
                </a:solidFill>
                <a:latin typeface="Arial"/>
                <a:ea typeface="Arial"/>
                <a:cs typeface="Arial"/>
                <a:sym typeface="Arial"/>
              </a:rPr>
              <a:t>Different impacts if someone starts smoking MJ after age 25 when brain is fully developed vs. a 13 year old, esp. if starts smoking regularly and heavily, when the brain is going through very dramatic changes.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Image</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Photo (Creative Commons insert): https://www.shroomery.org/10272/A-nice-historical-overview-of-cannabanoid-research</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45" name="Google Shape;2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 rtl="0" algn="l">
              <a:spcBef>
                <a:spcPts val="0"/>
              </a:spcBef>
              <a:spcAft>
                <a:spcPts val="0"/>
              </a:spcAft>
              <a:buNone/>
            </a:pPr>
            <a:r>
              <a:rPr lang="en-US">
                <a:latin typeface="Arial"/>
                <a:ea typeface="Arial"/>
                <a:cs typeface="Arial"/>
                <a:sym typeface="Arial"/>
              </a:rPr>
              <a:t>Consuming cannabis </a:t>
            </a:r>
            <a:r>
              <a:rPr b="1" lang="en-US">
                <a:latin typeface="Arial"/>
                <a:ea typeface="Arial"/>
                <a:cs typeface="Arial"/>
                <a:sym typeface="Arial"/>
              </a:rPr>
              <a:t>regularly</a:t>
            </a:r>
            <a:r>
              <a:rPr lang="en-US">
                <a:latin typeface="Arial"/>
                <a:ea typeface="Arial"/>
                <a:cs typeface="Arial"/>
                <a:sym typeface="Arial"/>
              </a:rPr>
              <a:t> during adolescence interferes with the function and development of the brain system. </a:t>
            </a:r>
            <a:r>
              <a:rPr lang="en-US" sz="2800">
                <a:latin typeface="Arial"/>
                <a:ea typeface="Arial"/>
                <a:cs typeface="Arial"/>
                <a:sym typeface="Arial"/>
              </a:rPr>
              <a:t>Regular cannabis use initiated early in life can result in behavioral and cognitive impairments such as: 	</a:t>
            </a:r>
            <a:endParaRPr/>
          </a:p>
          <a:p>
            <a:pPr indent="-457200" lvl="1" marL="466725" rtl="0" algn="l">
              <a:spcBef>
                <a:spcPts val="0"/>
              </a:spcBef>
              <a:spcAft>
                <a:spcPts val="0"/>
              </a:spcAft>
              <a:buClr>
                <a:schemeClr val="dk1"/>
              </a:buClr>
              <a:buSzPts val="2400"/>
              <a:buFont typeface="Arial"/>
              <a:buChar char="•"/>
            </a:pPr>
            <a:r>
              <a:rPr lang="en-US" sz="2400">
                <a:latin typeface="Arial"/>
                <a:ea typeface="Arial"/>
                <a:cs typeface="Arial"/>
                <a:sym typeface="Arial"/>
              </a:rPr>
              <a:t>Poor academic performance</a:t>
            </a:r>
            <a:endParaRPr/>
          </a:p>
          <a:p>
            <a:pPr indent="-457200" lvl="1" marL="466725" rtl="0" algn="l">
              <a:spcBef>
                <a:spcPts val="0"/>
              </a:spcBef>
              <a:spcAft>
                <a:spcPts val="0"/>
              </a:spcAft>
              <a:buClr>
                <a:schemeClr val="dk1"/>
              </a:buClr>
              <a:buSzPts val="2400"/>
              <a:buFont typeface="Arial"/>
              <a:buChar char="•"/>
            </a:pPr>
            <a:r>
              <a:rPr lang="en-US" sz="2400">
                <a:latin typeface="Arial"/>
                <a:ea typeface="Arial"/>
                <a:cs typeface="Arial"/>
                <a:sym typeface="Arial"/>
              </a:rPr>
              <a:t>Deficits in attention, information processing, and memory</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For example, the hippocampus is very important to process and encode memory will be impacted in the short-term at least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One caution regarding research associating marijuana use and academic performance:  youth might be using other substances (alcohol, stimulants, tobacco, etc) and/or have additional risk factors so need to look at study design to ensure it is sophisticated enough to account for these other possible explanations of the study results.  This is a difficult area to study, but over the next 5-10 years, we can expect more and continually improved quality of studies to help learn more about the impact marijuana use and its impact on human health all around.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 </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References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Batalla, A., Bhattacharyya, S., Yucel, M., Fusar-Poli, P., Crippa, J.A., Nogue, S., … Marin-Santos, R. (2013). Structural and functional imaging studies in chronic cannabis users: A systematic review of adolescent and adult findings. </a:t>
            </a:r>
            <a:r>
              <a:rPr b="0" i="1" lang="en-US" sz="1200" u="none" strike="noStrike">
                <a:solidFill>
                  <a:schemeClr val="dk1"/>
                </a:solidFill>
                <a:latin typeface="Arial"/>
                <a:ea typeface="Arial"/>
                <a:cs typeface="Arial"/>
                <a:sym typeface="Arial"/>
              </a:rPr>
              <a:t>PLoS One, 8</a:t>
            </a:r>
            <a:r>
              <a:rPr b="0" i="0" lang="en-US" sz="1200" u="none" strike="noStrike">
                <a:solidFill>
                  <a:schemeClr val="dk1"/>
                </a:solidFill>
                <a:latin typeface="Arial"/>
                <a:ea typeface="Arial"/>
                <a:cs typeface="Arial"/>
                <a:sym typeface="Arial"/>
              </a:rPr>
              <a:t>(2), e55821.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Bossong, M.G., Jansma, J.M., van Hell, H.H., Jager, G., Oudman, E., Sliasi, E., … Ramsey, N.F. (2012). Effects of delta 9-tetrahydrocannabinol on human working memory function. </a:t>
            </a:r>
            <a:r>
              <a:rPr b="0" i="1" lang="en-US" sz="1200" u="none" strike="noStrike">
                <a:solidFill>
                  <a:schemeClr val="dk1"/>
                </a:solidFill>
                <a:latin typeface="Arial"/>
                <a:ea typeface="Arial"/>
                <a:cs typeface="Arial"/>
                <a:sym typeface="Arial"/>
              </a:rPr>
              <a:t>Biological Psychiatry, 71, </a:t>
            </a:r>
            <a:r>
              <a:rPr b="0" i="0" lang="en-US" sz="1200" u="none" strike="noStrike">
                <a:solidFill>
                  <a:schemeClr val="dk1"/>
                </a:solidFill>
                <a:latin typeface="Arial"/>
                <a:ea typeface="Arial"/>
                <a:cs typeface="Arial"/>
                <a:sym typeface="Arial"/>
              </a:rPr>
              <a:t>693–699.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Image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Getty images: dv1644042</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52" name="Google Shape;25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Brain imaging of adolescents who used cannabis has revealed differences in the size (both increases and decreases), connectivity, and quality of various brain structures, as compared to non-users.</a:t>
            </a:r>
            <a:endParaRPr/>
          </a:p>
          <a:p>
            <a:pPr indent="0" lvl="1" marL="457200" rtl="0" algn="l">
              <a:spcBef>
                <a:spcPts val="0"/>
              </a:spcBef>
              <a:spcAft>
                <a:spcPts val="0"/>
              </a:spcAft>
              <a:buNone/>
            </a:pPr>
            <a:r>
              <a:rPr lang="en-US">
                <a:latin typeface="Arial"/>
                <a:ea typeface="Arial"/>
                <a:cs typeface="Arial"/>
                <a:sym typeface="Arial"/>
              </a:rPr>
              <a:t>The earlier that individuals started regular use, the more impaired the nerve connections were in the brain.</a:t>
            </a:r>
            <a:endParaRPr/>
          </a:p>
          <a:p>
            <a:pPr indent="0" lvl="1" marL="457200" rtl="0" algn="l">
              <a:spcBef>
                <a:spcPts val="0"/>
              </a:spcBef>
              <a:spcAft>
                <a:spcPts val="0"/>
              </a:spcAft>
              <a:buNone/>
            </a:pPr>
            <a:r>
              <a:rPr lang="en-US">
                <a:latin typeface="Arial"/>
                <a:ea typeface="Arial"/>
                <a:cs typeface="Arial"/>
                <a:sym typeface="Arial"/>
              </a:rPr>
              <a:t>Those who began using cannabis at a later age did not experience the same negative effects.</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Brain imaging of adolescents who used cannabis has revealed differences in the size (both increases and decreases of various brain structures), connectivity, and quality of various brain structures, as compared to non-users.</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Connectivity is not fully mature until age 25. Anything that we do that interferes with the development of that connectivity that impedes its development.  Those middle brain structures (amygdala, hippocampus, nuclear accumbens—very basic animal-like brain structures) can overpower your tendencies and actions if the higher-order prefrontal cortex functioning doesn’t send messages to overpower those urges and help you make better decision.  If those connections don’t form, you might be operating more from your mid-brain without higher functioning aspects of the brain overpowering those more basic urges and reactions.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Increasing the brain connectivity is a prime developmental task during adolescents.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earlier that individuals started regular use, the more impaired the nerve connections were in the brain.  Those who began using cannabis at a later age did not experience the same negative effects.</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References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Schacht,J.P., Hutchison, K.E., &amp; Filbey, F.M. (2012). Associations between cannabinoid receptor-1 (CNR1) variation and hippocampus and amygdala volumes in heavy cannabis users. </a:t>
            </a:r>
            <a:r>
              <a:rPr b="0" i="1" lang="en-US" sz="1200" u="none" strike="noStrike">
                <a:solidFill>
                  <a:schemeClr val="dk1"/>
                </a:solidFill>
                <a:latin typeface="Arial"/>
                <a:ea typeface="Arial"/>
                <a:cs typeface="Arial"/>
                <a:sym typeface="Arial"/>
              </a:rPr>
              <a:t>Neuropsychopharmacology</a:t>
            </a:r>
            <a:r>
              <a:rPr b="0" i="0" lang="en-US" sz="1200" u="none" strike="noStrike">
                <a:solidFill>
                  <a:schemeClr val="dk1"/>
                </a:solidFill>
                <a:latin typeface="Arial"/>
                <a:ea typeface="Arial"/>
                <a:cs typeface="Arial"/>
                <a:sym typeface="Arial"/>
              </a:rPr>
              <a:t>, </a:t>
            </a:r>
            <a:r>
              <a:rPr b="0" i="1" lang="en-US" sz="1200" u="none" strike="noStrike">
                <a:solidFill>
                  <a:schemeClr val="dk1"/>
                </a:solidFill>
                <a:latin typeface="Arial"/>
                <a:ea typeface="Arial"/>
                <a:cs typeface="Arial"/>
                <a:sym typeface="Arial"/>
              </a:rPr>
              <a:t>37</a:t>
            </a:r>
            <a:r>
              <a:rPr b="0" i="0" lang="en-US" sz="1200" u="none" strike="noStrike">
                <a:solidFill>
                  <a:schemeClr val="dk1"/>
                </a:solidFill>
                <a:latin typeface="Arial"/>
                <a:ea typeface="Arial"/>
                <a:cs typeface="Arial"/>
                <a:sym typeface="Arial"/>
              </a:rPr>
              <a:t>, 2368–2376.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Houck, J. M., Bryan, A. D., &amp; Feldstein Ewing, S. W. (2013). Functional connectivity and cannabis use in high-risk adolescents.</a:t>
            </a:r>
            <a:r>
              <a:rPr b="0" i="1" lang="en-US" sz="1200" u="none" strike="noStrike">
                <a:solidFill>
                  <a:schemeClr val="dk1"/>
                </a:solidFill>
                <a:latin typeface="Arial"/>
                <a:ea typeface="Arial"/>
                <a:cs typeface="Arial"/>
                <a:sym typeface="Arial"/>
              </a:rPr>
              <a:t>The American Journal of Drug and Alcohol Dependence</a:t>
            </a:r>
            <a:r>
              <a:rPr b="0" i="0" lang="en-US" sz="1200" u="none" strike="noStrike">
                <a:solidFill>
                  <a:schemeClr val="dk1"/>
                </a:solidFill>
                <a:latin typeface="Arial"/>
                <a:ea typeface="Arial"/>
                <a:cs typeface="Arial"/>
                <a:sym typeface="Arial"/>
              </a:rPr>
              <a:t>, </a:t>
            </a:r>
            <a:r>
              <a:rPr b="0" i="1" lang="en-US" sz="1200" u="none" strike="noStrike">
                <a:solidFill>
                  <a:schemeClr val="dk1"/>
                </a:solidFill>
                <a:latin typeface="Arial"/>
                <a:ea typeface="Arial"/>
                <a:cs typeface="Arial"/>
                <a:sym typeface="Arial"/>
              </a:rPr>
              <a:t>39(6)</a:t>
            </a:r>
            <a:r>
              <a:rPr b="0" i="0" lang="en-US" sz="1200" u="none" strike="noStrike">
                <a:solidFill>
                  <a:schemeClr val="dk1"/>
                </a:solidFill>
                <a:latin typeface="Arial"/>
                <a:ea typeface="Arial"/>
                <a:cs typeface="Arial"/>
                <a:sym typeface="Arial"/>
              </a:rPr>
              <a:t>, 414–423.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Orr, C., Morioka, R., Behan, B., Datwani, S., Doucet, M., Ivanovic, J., … Garavan, H. (2013). Altered resting-state connectivity in adolescent cannabis users. </a:t>
            </a:r>
            <a:r>
              <a:rPr b="0" i="1" lang="en-US" sz="1200" u="none" strike="noStrike">
                <a:solidFill>
                  <a:schemeClr val="dk1"/>
                </a:solidFill>
                <a:latin typeface="Arial"/>
                <a:ea typeface="Arial"/>
                <a:cs typeface="Arial"/>
                <a:sym typeface="Arial"/>
              </a:rPr>
              <a:t>American Journal of Drug and Alcohol Abuse</a:t>
            </a:r>
            <a:r>
              <a:rPr b="0" i="0" lang="en-US" sz="1200" u="none" strike="noStrike">
                <a:solidFill>
                  <a:schemeClr val="dk1"/>
                </a:solidFill>
                <a:latin typeface="Arial"/>
                <a:ea typeface="Arial"/>
                <a:cs typeface="Arial"/>
                <a:sym typeface="Arial"/>
              </a:rPr>
              <a:t>, </a:t>
            </a:r>
            <a:r>
              <a:rPr b="0" i="1" lang="en-US" sz="1200" u="none" strike="noStrike">
                <a:solidFill>
                  <a:schemeClr val="dk1"/>
                </a:solidFill>
                <a:latin typeface="Arial"/>
                <a:ea typeface="Arial"/>
                <a:cs typeface="Arial"/>
                <a:sym typeface="Arial"/>
              </a:rPr>
              <a:t>39</a:t>
            </a:r>
            <a:r>
              <a:rPr b="0" i="0" lang="en-US" sz="1200" u="none" strike="noStrike">
                <a:solidFill>
                  <a:schemeClr val="dk1"/>
                </a:solidFill>
                <a:latin typeface="Arial"/>
                <a:ea typeface="Arial"/>
                <a:cs typeface="Arial"/>
                <a:sym typeface="Arial"/>
              </a:rPr>
              <a:t>(6), 372–381. </a:t>
            </a:r>
            <a:endParaRPr/>
          </a:p>
          <a:p>
            <a:pPr indent="0" lvl="0" marL="0" rtl="0" algn="l">
              <a:spcBef>
                <a:spcPts val="0"/>
              </a:spcBef>
              <a:spcAft>
                <a:spcPts val="0"/>
              </a:spcAft>
              <a:buNone/>
            </a:pPr>
            <a:r>
              <a:t/>
            </a:r>
            <a:endParaRPr>
              <a:latin typeface="Arial"/>
              <a:ea typeface="Arial"/>
              <a:cs typeface="Arial"/>
              <a:sym typeface="Arial"/>
            </a:endParaRPr>
          </a:p>
        </p:txBody>
      </p:sp>
      <p:sp>
        <p:nvSpPr>
          <p:cNvPr id="261" name="Google Shape;2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strike="noStrike">
                <a:solidFill>
                  <a:schemeClr val="dk1"/>
                </a:solidFill>
                <a:latin typeface="Arial"/>
                <a:ea typeface="Arial"/>
                <a:cs typeface="Arial"/>
                <a:sym typeface="Arial"/>
              </a:rPr>
              <a:t>Increased activity shows that the brain has to work </a:t>
            </a:r>
            <a:r>
              <a:rPr b="0" i="1" lang="en-US" sz="1200" u="none" strike="noStrike">
                <a:solidFill>
                  <a:schemeClr val="dk1"/>
                </a:solidFill>
                <a:latin typeface="Arial"/>
                <a:ea typeface="Arial"/>
                <a:cs typeface="Arial"/>
                <a:sym typeface="Arial"/>
              </a:rPr>
              <a:t>harder</a:t>
            </a:r>
            <a:r>
              <a:rPr b="0" i="0" lang="en-US" sz="1200" u="none" strike="noStrike">
                <a:solidFill>
                  <a:schemeClr val="dk1"/>
                </a:solidFill>
                <a:latin typeface="Arial"/>
                <a:ea typeface="Arial"/>
                <a:cs typeface="Arial"/>
                <a:sym typeface="Arial"/>
              </a:rPr>
              <a:t> to complete a task and call upon other structures of the brain that would not normally be involved. </a:t>
            </a:r>
            <a:r>
              <a:rPr lang="en-US">
                <a:latin typeface="Arial"/>
                <a:ea typeface="Arial"/>
                <a:cs typeface="Arial"/>
                <a:sym typeface="Arial"/>
              </a:rPr>
              <a:t>These differences were observed in brain regions critical for executive functioning (e.g., planning and decision making, and establishing and completing goals), which are necessary for future success.</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The brain science is starting to reveal that adolescences is a very dangerous time for an adolescent to use substances, including cannabis.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References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Smith, A.M., Longo, C.A., Fried, P.A., Hogan, M.J., &amp; Cameron, I. (2010). Effects of cannabis on visuospatial working memory: An fMRI study in young adults. </a:t>
            </a:r>
            <a:r>
              <a:rPr b="0" i="1" lang="en-US" sz="1200" u="none" strike="noStrike">
                <a:solidFill>
                  <a:schemeClr val="dk1"/>
                </a:solidFill>
                <a:latin typeface="Arial"/>
                <a:ea typeface="Arial"/>
                <a:cs typeface="Arial"/>
                <a:sym typeface="Arial"/>
              </a:rPr>
              <a:t>Psychopharmacology</a:t>
            </a:r>
            <a:r>
              <a:rPr b="0" i="0" lang="en-US" sz="1200" u="none" strike="noStrike">
                <a:solidFill>
                  <a:schemeClr val="dk1"/>
                </a:solidFill>
                <a:latin typeface="Arial"/>
                <a:ea typeface="Arial"/>
                <a:cs typeface="Arial"/>
                <a:sym typeface="Arial"/>
              </a:rPr>
              <a:t>, </a:t>
            </a:r>
            <a:r>
              <a:rPr b="0" i="1" lang="en-US" sz="1200" u="none" strike="noStrike">
                <a:solidFill>
                  <a:schemeClr val="dk1"/>
                </a:solidFill>
                <a:latin typeface="Arial"/>
                <a:ea typeface="Arial"/>
                <a:cs typeface="Arial"/>
                <a:sym typeface="Arial"/>
              </a:rPr>
              <a:t>210</a:t>
            </a:r>
            <a:r>
              <a:rPr b="0" i="0" lang="en-US" sz="1200" u="none" strike="noStrike">
                <a:solidFill>
                  <a:schemeClr val="dk1"/>
                </a:solidFill>
                <a:latin typeface="Arial"/>
                <a:ea typeface="Arial"/>
                <a:cs typeface="Arial"/>
                <a:sym typeface="Arial"/>
              </a:rPr>
              <a:t>(3), 429–438.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Smith, A.M., Zunini, R.A., Anderson, C.D., Longo, C.A., Cameron, I., Hogan, M.J., &amp; Fried, P.A. (2011). Impact of cannabis on response inhibition: An fMRI study in young adults. </a:t>
            </a:r>
            <a:r>
              <a:rPr b="0" i="1" lang="en-US" sz="1200" u="none" strike="noStrike">
                <a:solidFill>
                  <a:schemeClr val="dk1"/>
                </a:solidFill>
                <a:latin typeface="Arial"/>
                <a:ea typeface="Arial"/>
                <a:cs typeface="Arial"/>
                <a:sym typeface="Arial"/>
              </a:rPr>
              <a:t>Journal of Behavioural and Brain Sciences</a:t>
            </a:r>
            <a:r>
              <a:rPr b="0" i="0" lang="en-US" sz="1200" u="none" strike="noStrike">
                <a:solidFill>
                  <a:schemeClr val="dk1"/>
                </a:solidFill>
                <a:latin typeface="Arial"/>
                <a:ea typeface="Arial"/>
                <a:cs typeface="Arial"/>
                <a:sym typeface="Arial"/>
              </a:rPr>
              <a:t>, </a:t>
            </a:r>
            <a:r>
              <a:rPr b="0" i="1" lang="en-US" sz="1200" u="none" strike="noStrike">
                <a:solidFill>
                  <a:schemeClr val="dk1"/>
                </a:solidFill>
                <a:latin typeface="Arial"/>
                <a:ea typeface="Arial"/>
                <a:cs typeface="Arial"/>
                <a:sym typeface="Arial"/>
              </a:rPr>
              <a:t>1</a:t>
            </a:r>
            <a:r>
              <a:rPr b="0" i="0" lang="en-US" sz="1200" u="none" strike="noStrike">
                <a:solidFill>
                  <a:schemeClr val="dk1"/>
                </a:solidFill>
                <a:latin typeface="Arial"/>
                <a:ea typeface="Arial"/>
                <a:cs typeface="Arial"/>
                <a:sym typeface="Arial"/>
              </a:rPr>
              <a:t>, 24–33. </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Hatchard, T., Fried, P.A., Hogan, M.J., Cameron, I., &amp; Smith, A.M. (2014). Does regular cannabis use impact cognitive interference? An fMRI investigation in young adults using the Counting Stroop task. </a:t>
            </a:r>
            <a:r>
              <a:rPr b="0" i="1" lang="en-US" sz="1200" u="none" strike="noStrike">
                <a:solidFill>
                  <a:schemeClr val="dk1"/>
                </a:solidFill>
                <a:latin typeface="Arial"/>
                <a:ea typeface="Arial"/>
                <a:cs typeface="Arial"/>
                <a:sym typeface="Arial"/>
              </a:rPr>
              <a:t>Journal of Addiction Research and Therapy</a:t>
            </a:r>
            <a:r>
              <a:rPr b="0" i="0" lang="en-US" sz="1200" u="none" strike="noStrike">
                <a:solidFill>
                  <a:schemeClr val="dk1"/>
                </a:solidFill>
                <a:latin typeface="Arial"/>
                <a:ea typeface="Arial"/>
                <a:cs typeface="Arial"/>
                <a:sym typeface="Arial"/>
              </a:rPr>
              <a:t>, </a:t>
            </a:r>
            <a:r>
              <a:rPr b="0" i="1" lang="en-US" sz="1200" u="none" strike="noStrike">
                <a:solidFill>
                  <a:schemeClr val="dk1"/>
                </a:solidFill>
                <a:latin typeface="Arial"/>
                <a:ea typeface="Arial"/>
                <a:cs typeface="Arial"/>
                <a:sym typeface="Arial"/>
              </a:rPr>
              <a:t>5</a:t>
            </a:r>
            <a:r>
              <a:rPr b="0" i="0" lang="en-US" sz="1200" u="none" strike="noStrike">
                <a:solidFill>
                  <a:schemeClr val="dk1"/>
                </a:solidFill>
                <a:latin typeface="Arial"/>
                <a:ea typeface="Arial"/>
                <a:cs typeface="Arial"/>
                <a:sym typeface="Arial"/>
              </a:rPr>
              <a:t>(4), 197–203.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69" name="Google Shape;26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At the beginning of your presentation, provide brief acknowledgement of the PTTC Network Marijuana Risk Working Group which developed this slide deck.  This slide lists the 7 centers serving on the work group.  </a:t>
            </a:r>
            <a:endParaRPr/>
          </a:p>
        </p:txBody>
      </p:sp>
      <p:sp>
        <p:nvSpPr>
          <p:cNvPr id="123" name="Google Shape;1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How is cannabis used? Pharmacokinetics is a term that encompasses how we take in a substances, where the substance is stored in our bodies, how we metabolize or break down the substance, and how we get rid of the substance. </a:t>
            </a:r>
            <a:r>
              <a:rPr b="1" i="1" lang="en-US" sz="1200">
                <a:solidFill>
                  <a:schemeClr val="dk1"/>
                </a:solidFill>
                <a:latin typeface="Arial"/>
                <a:ea typeface="Arial"/>
                <a:cs typeface="Arial"/>
                <a:sym typeface="Arial"/>
              </a:rPr>
              <a:t>(NOTE: This definition is repeated on the next two slides, to not sound repetitive you don’t need to repeat it for each slide, but it will be helpful to have this definition handy on the subsequent slides if there is any confusion in your audience.)</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First, we’ll talk about how we take in the drug.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356015" lvl="0" marL="356015"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Oral ingestion</a:t>
            </a:r>
            <a:endParaRPr/>
          </a:p>
          <a:p>
            <a:pPr indent="-296678" lvl="1" marL="771366" marR="0" rtl="0" algn="l">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Effect time depends on several factors, including the drug concentration and individual metabolism (</a:t>
            </a:r>
            <a:r>
              <a:rPr lang="en-US" sz="1200">
                <a:solidFill>
                  <a:srgbClr val="000000"/>
                </a:solidFill>
                <a:latin typeface="Arial"/>
                <a:ea typeface="Arial"/>
                <a:cs typeface="Arial"/>
                <a:sym typeface="Arial"/>
              </a:rPr>
              <a:t>Inaba, D. S., &amp; Cohen, W. E. (2014). </a:t>
            </a:r>
            <a:r>
              <a:rPr i="1" lang="en-US" sz="1200">
                <a:solidFill>
                  <a:srgbClr val="000000"/>
                </a:solidFill>
                <a:latin typeface="Arial"/>
                <a:ea typeface="Arial"/>
                <a:cs typeface="Arial"/>
                <a:sym typeface="Arial"/>
              </a:rPr>
              <a:t>Uppers, downers, all arounders: Physical and mental effects of psychoactive drugs </a:t>
            </a:r>
            <a:r>
              <a:rPr i="0" lang="en-US" sz="1200">
                <a:solidFill>
                  <a:srgbClr val="000000"/>
                </a:solidFill>
                <a:latin typeface="Arial"/>
                <a:ea typeface="Arial"/>
                <a:cs typeface="Arial"/>
                <a:sym typeface="Arial"/>
              </a:rPr>
              <a:t>(Chapter 6). Medford, Or: CNS Productions, Inc. </a:t>
            </a:r>
            <a:endParaRPr/>
          </a:p>
          <a:p>
            <a:pPr indent="-296678" lvl="1" marL="771366"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Onset of high 1-2 hours and may last 4-8 hours</a:t>
            </a:r>
            <a:endParaRPr sz="1200">
              <a:solidFill>
                <a:schemeClr val="dk1"/>
              </a:solidFill>
              <a:latin typeface="Arial"/>
              <a:ea typeface="Arial"/>
              <a:cs typeface="Arial"/>
              <a:sym typeface="Arial"/>
            </a:endParaRPr>
          </a:p>
          <a:p>
            <a:pPr indent="-296678" lvl="1" marL="771366"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Maximum levels of THC in blood may take 1-5 hours </a:t>
            </a:r>
            <a:endParaRPr/>
          </a:p>
          <a:p>
            <a:pPr indent="-296678" lvl="1" marL="771366"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Bioavailability is low due to first pass metabolism: 6-7% (Huestis, 2007 – says that bioavailability is 10%-20%)</a:t>
            </a:r>
            <a:endParaRPr/>
          </a:p>
          <a:p>
            <a:pPr indent="-220478" lvl="1" marL="771366"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1" marL="474687" rtl="0" algn="l">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References</a:t>
            </a:r>
            <a:endParaRPr/>
          </a:p>
          <a:p>
            <a:pPr indent="0" lvl="1" marL="474687"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9 Koob, G. F. &amp; Le Moal, M. (2006). </a:t>
            </a:r>
            <a:r>
              <a:rPr i="1" lang="en-US" sz="1200">
                <a:solidFill>
                  <a:schemeClr val="dk1"/>
                </a:solidFill>
                <a:latin typeface="Arial"/>
                <a:ea typeface="Arial"/>
                <a:cs typeface="Arial"/>
                <a:sym typeface="Arial"/>
              </a:rPr>
              <a:t>Neurobiology of addiction </a:t>
            </a:r>
            <a:r>
              <a:rPr i="0" lang="en-US" sz="1200">
                <a:solidFill>
                  <a:schemeClr val="dk1"/>
                </a:solidFill>
                <a:latin typeface="Arial"/>
                <a:ea typeface="Arial"/>
                <a:cs typeface="Arial"/>
                <a:sym typeface="Arial"/>
              </a:rPr>
              <a:t>(Chapter 7). Boston, MA: Elsevier Inc. ISBN-13: 978-0-12-419239-3.</a:t>
            </a:r>
            <a:endParaRPr baseline="30000" sz="1200">
              <a:solidFill>
                <a:schemeClr val="dk1"/>
              </a:solidFill>
              <a:latin typeface="Arial"/>
              <a:ea typeface="Arial"/>
              <a:cs typeface="Arial"/>
              <a:sym typeface="Arial"/>
            </a:endParaRPr>
          </a:p>
          <a:p>
            <a:pPr indent="0" lvl="0" marL="0" rtl="0" algn="l">
              <a:spcBef>
                <a:spcPts val="0"/>
              </a:spcBef>
              <a:spcAft>
                <a:spcPts val="0"/>
              </a:spcAft>
              <a:buNone/>
            </a:pPr>
            <a:r>
              <a:rPr baseline="30000" lang="en-US" sz="1200">
                <a:solidFill>
                  <a:schemeClr val="dk1"/>
                </a:solidFill>
                <a:latin typeface="Arial"/>
                <a:ea typeface="Arial"/>
                <a:cs typeface="Arial"/>
                <a:sym typeface="Arial"/>
              </a:rPr>
              <a:t>10 </a:t>
            </a:r>
            <a:r>
              <a:rPr lang="en-US" sz="1200">
                <a:solidFill>
                  <a:schemeClr val="dk1"/>
                </a:solidFill>
                <a:latin typeface="Arial"/>
                <a:ea typeface="Arial"/>
                <a:cs typeface="Arial"/>
                <a:sym typeface="Arial"/>
              </a:rPr>
              <a:t>Francis, M. (2016). The different methods of cannabis ingestion. </a:t>
            </a:r>
            <a:r>
              <a:rPr i="1" lang="en-US" sz="1200">
                <a:solidFill>
                  <a:schemeClr val="dk1"/>
                </a:solidFill>
                <a:latin typeface="Arial"/>
                <a:ea typeface="Arial"/>
                <a:cs typeface="Arial"/>
                <a:sym typeface="Arial"/>
              </a:rPr>
              <a:t>Crescolabs. </a:t>
            </a:r>
            <a:r>
              <a:rPr i="0" lang="en-US" sz="1200">
                <a:solidFill>
                  <a:schemeClr val="dk1"/>
                </a:solidFill>
                <a:latin typeface="Arial"/>
                <a:ea typeface="Arial"/>
                <a:cs typeface="Arial"/>
                <a:sym typeface="Arial"/>
              </a:rPr>
              <a:t>Retrieved from http://www.crescolabs.com/cannabis-ingestion-methods/ </a:t>
            </a:r>
            <a:r>
              <a:rPr baseline="30000" lang="en-US" sz="1200">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200"/>
              <a:buFont typeface="Arial"/>
              <a:buNone/>
            </a:pPr>
            <a:r>
              <a:rPr baseline="30000" i="0" lang="en-US" sz="1200">
                <a:solidFill>
                  <a:schemeClr val="dk1"/>
                </a:solidFill>
                <a:latin typeface="Arial"/>
                <a:ea typeface="Arial"/>
                <a:cs typeface="Arial"/>
                <a:sym typeface="Arial"/>
              </a:rPr>
              <a:t>11 </a:t>
            </a:r>
            <a:r>
              <a:rPr i="0" lang="en-US" sz="1200">
                <a:solidFill>
                  <a:schemeClr val="dk1"/>
                </a:solidFill>
                <a:latin typeface="Arial"/>
                <a:ea typeface="Arial"/>
                <a:cs typeface="Arial"/>
                <a:sym typeface="Arial"/>
              </a:rPr>
              <a:t>Gaston, T. E., &amp; Friedman, D. (2017). Pharmacology of cannabinoids in the treatment of epilepsy. </a:t>
            </a:r>
            <a:r>
              <a:rPr i="1" lang="en-US" sz="1200">
                <a:solidFill>
                  <a:schemeClr val="dk1"/>
                </a:solidFill>
                <a:latin typeface="Arial"/>
                <a:ea typeface="Arial"/>
                <a:cs typeface="Arial"/>
                <a:sym typeface="Arial"/>
              </a:rPr>
              <a:t>Epilepsy &amp; Behavior, 70, </a:t>
            </a:r>
            <a:r>
              <a:rPr i="0" lang="en-US" sz="1200">
                <a:solidFill>
                  <a:schemeClr val="dk1"/>
                </a:solidFill>
                <a:latin typeface="Arial"/>
                <a:ea typeface="Arial"/>
                <a:cs typeface="Arial"/>
                <a:sym typeface="Arial"/>
              </a:rPr>
              <a:t>313-318. </a:t>
            </a:r>
            <a:endParaRPr/>
          </a:p>
          <a:p>
            <a:pPr indent="0" lvl="1" marL="474687"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1" marL="474687"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1" marL="474687" rtl="0" algn="l">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Images </a:t>
            </a:r>
            <a:endParaRPr/>
          </a:p>
          <a:p>
            <a:pPr indent="0" lvl="1" marL="474687"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Top Photo (Creative Commons insert): https://www.medicaljane.com/review/green-hornet-medicated-gummies-from-cheeba-chews/ </a:t>
            </a:r>
            <a:endParaRPr/>
          </a:p>
          <a:p>
            <a:pPr indent="0" lvl="0" marL="0" rtl="0" algn="l">
              <a:spcBef>
                <a:spcPts val="0"/>
              </a:spcBef>
              <a:spcAft>
                <a:spcPts val="0"/>
              </a:spcAft>
              <a:buNone/>
            </a:pPr>
            <a:r>
              <a:rPr lang="en-US" sz="1200">
                <a:solidFill>
                  <a:schemeClr val="dk1"/>
                </a:solidFill>
                <a:latin typeface="Arial"/>
                <a:ea typeface="Arial"/>
                <a:cs typeface="Arial"/>
                <a:sym typeface="Arial"/>
              </a:rPr>
              <a:t>Middle Photo (Creative Commons insert): https://www.medicaljane.com/review/dr-roberts-big-bang-brownie-review/</a:t>
            </a:r>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Bottom Photo (Creative Commons insert): https://www.flickr.com/photos/jeepersmedia/17141035868 </a:t>
            </a:r>
            <a:endParaRPr/>
          </a:p>
          <a:p>
            <a:pPr indent="0" lvl="1" marL="474687"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279815" lvl="1" marL="830702"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101808" lvl="0" marL="178008"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290" name="Google Shape;29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How is cannabis used? Pharmacokinetics is a term that encompasses how we take in a substances, where the substance is stored in our bodies, how we metabolize or break down the substance, and how we get rid of the substance. </a:t>
            </a:r>
            <a:r>
              <a:rPr b="1" i="1" lang="en-US" sz="1200">
                <a:solidFill>
                  <a:schemeClr val="dk1"/>
                </a:solidFill>
                <a:latin typeface="Arial"/>
                <a:ea typeface="Arial"/>
                <a:cs typeface="Arial"/>
                <a:sym typeface="Arial"/>
              </a:rPr>
              <a:t>(NOTE: This definition is repeated on the next two slides, to not sound repetitive you don’t need to repeat it for each slide, but it will be helpful to have this definition handy on the subsequent slides if there is any confusion in your audience.)</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First, we’ll talk about how we take in the drug.  </a:t>
            </a:r>
            <a:endParaRPr/>
          </a:p>
          <a:p>
            <a:pPr indent="0" lvl="1" marL="474687"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356015" lvl="0" marL="356015"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Other routes: /Mucosal</a:t>
            </a:r>
            <a:endParaRPr/>
          </a:p>
          <a:p>
            <a:pPr indent="-228600" lvl="0" marL="457200" rtl="0" algn="l">
              <a:lnSpc>
                <a:spcPct val="150000"/>
              </a:lnSpc>
              <a:spcBef>
                <a:spcPts val="750"/>
              </a:spcBef>
              <a:spcAft>
                <a:spcPts val="0"/>
              </a:spcAft>
              <a:buClr>
                <a:srgbClr val="000000"/>
              </a:buClr>
              <a:buSzPts val="1200"/>
              <a:buFont typeface="Arial"/>
              <a:buChar char="•"/>
            </a:pPr>
            <a:r>
              <a:rPr lang="en-US" sz="1200">
                <a:solidFill>
                  <a:srgbClr val="000000"/>
                </a:solidFill>
                <a:latin typeface="Arial"/>
                <a:ea typeface="Arial"/>
                <a:cs typeface="Arial"/>
                <a:sym typeface="Arial"/>
              </a:rPr>
              <a:t>Mucosal: Sublingual &amp; Opthalmic </a:t>
            </a:r>
            <a:r>
              <a:rPr baseline="30000" lang="en-US" sz="1200">
                <a:solidFill>
                  <a:srgbClr val="000000"/>
                </a:solidFill>
                <a:latin typeface="Arial"/>
                <a:ea typeface="Arial"/>
                <a:cs typeface="Arial"/>
                <a:sym typeface="Arial"/>
              </a:rPr>
              <a:t>x &amp; xx</a:t>
            </a:r>
            <a:endParaRPr sz="1200">
              <a:solidFill>
                <a:srgbClr val="000000"/>
              </a:solidFill>
              <a:latin typeface="Arial"/>
              <a:ea typeface="Arial"/>
              <a:cs typeface="Arial"/>
              <a:sym typeface="Arial"/>
            </a:endParaRPr>
          </a:p>
          <a:p>
            <a:pPr indent="-171450" lvl="2" marL="9715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Onset in 5-30 minutes</a:t>
            </a:r>
            <a:endParaRPr/>
          </a:p>
          <a:p>
            <a:pPr indent="-171450" lvl="2" marL="9715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Effects may lasts 2-4 hours</a:t>
            </a:r>
            <a:endParaRPr/>
          </a:p>
          <a:p>
            <a:pPr indent="-171450" lvl="2" marL="9715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Bioavailability: 6% - 40%</a:t>
            </a:r>
            <a:endParaRPr/>
          </a:p>
          <a:p>
            <a:pPr indent="-171450" lvl="2" marL="9715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Sativex: Sublingual for MS</a:t>
            </a:r>
            <a:endParaRPr/>
          </a:p>
          <a:p>
            <a:pPr indent="-95250" lvl="2" marL="971550" rtl="0" algn="l">
              <a:lnSpc>
                <a:spcPct val="150000"/>
              </a:lnSpc>
              <a:spcBef>
                <a:spcPts val="375"/>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95250" lvl="2" marL="971550" rtl="0" algn="l">
              <a:lnSpc>
                <a:spcPct val="150000"/>
              </a:lnSpc>
              <a:spcBef>
                <a:spcPts val="375"/>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2" marL="800100" rtl="0" algn="l">
              <a:lnSpc>
                <a:spcPct val="150000"/>
              </a:lnSpc>
              <a:spcBef>
                <a:spcPts val="375"/>
              </a:spcBef>
              <a:spcAft>
                <a:spcPts val="0"/>
              </a:spcAft>
              <a:buClr>
                <a:srgbClr val="000000"/>
              </a:buClr>
              <a:buSzPts val="1200"/>
              <a:buFont typeface="Arial"/>
              <a:buNone/>
            </a:pPr>
            <a:r>
              <a:rPr lang="en-US" sz="1200">
                <a:solidFill>
                  <a:srgbClr val="000000"/>
                </a:solidFill>
                <a:latin typeface="Arial"/>
                <a:ea typeface="Arial"/>
                <a:cs typeface="Arial"/>
                <a:sym typeface="Arial"/>
              </a:rPr>
              <a:t>References</a:t>
            </a:r>
            <a:endParaRPr/>
          </a:p>
          <a:p>
            <a:pPr indent="-95250" lvl="2" marL="971550" rtl="0" algn="l">
              <a:lnSpc>
                <a:spcPct val="150000"/>
              </a:lnSpc>
              <a:spcBef>
                <a:spcPts val="375"/>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Koob, G. F. &amp; Le Moal, M. (2006). </a:t>
            </a:r>
            <a:r>
              <a:rPr i="1" lang="en-US" sz="1200">
                <a:solidFill>
                  <a:schemeClr val="dk1"/>
                </a:solidFill>
                <a:latin typeface="Arial"/>
                <a:ea typeface="Arial"/>
                <a:cs typeface="Arial"/>
                <a:sym typeface="Arial"/>
              </a:rPr>
              <a:t>Neurobiology of addiction </a:t>
            </a:r>
            <a:r>
              <a:rPr i="0" lang="en-US" sz="1200">
                <a:solidFill>
                  <a:schemeClr val="dk1"/>
                </a:solidFill>
                <a:latin typeface="Arial"/>
                <a:ea typeface="Arial"/>
                <a:cs typeface="Arial"/>
                <a:sym typeface="Arial"/>
              </a:rPr>
              <a:t>(Chapter 7). Boston, MA: Elsevier Inc. ISBN-13: 978-0-12-419239-3.</a:t>
            </a:r>
            <a:endParaRPr baseline="30000"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Francis, M. (2016). The different methods of cannabis ingestion. </a:t>
            </a:r>
            <a:r>
              <a:rPr i="1" lang="en-US" sz="1200">
                <a:solidFill>
                  <a:schemeClr val="dk1"/>
                </a:solidFill>
                <a:latin typeface="Arial"/>
                <a:ea typeface="Arial"/>
                <a:cs typeface="Arial"/>
                <a:sym typeface="Arial"/>
              </a:rPr>
              <a:t>Crescolabs. </a:t>
            </a:r>
            <a:r>
              <a:rPr i="0" lang="en-US" sz="1200">
                <a:solidFill>
                  <a:schemeClr val="dk1"/>
                </a:solidFill>
                <a:latin typeface="Arial"/>
                <a:ea typeface="Arial"/>
                <a:cs typeface="Arial"/>
                <a:sym typeface="Arial"/>
              </a:rPr>
              <a:t>Retrieved from http://www.crescolabs.com/cannabis-ingestion-methods/  </a:t>
            </a:r>
            <a:endParaRPr/>
          </a:p>
          <a:p>
            <a:pPr indent="0" lvl="2" marL="800100" rtl="0" algn="l">
              <a:lnSpc>
                <a:spcPct val="150000"/>
              </a:lnSpc>
              <a:spcBef>
                <a:spcPts val="375"/>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Images</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Left Photo (Creative Commons insert): https://www.medicaljane.com/review/review-cbd-balance-one-tincture-from-the-venice-cookie-co/ </a:t>
            </a:r>
            <a:endParaRPr/>
          </a:p>
          <a:p>
            <a:pPr indent="0" lvl="0" marL="0" rtl="0" algn="l">
              <a:spcBef>
                <a:spcPts val="0"/>
              </a:spcBef>
              <a:spcAft>
                <a:spcPts val="0"/>
              </a:spcAft>
              <a:buNone/>
            </a:pPr>
            <a:r>
              <a:rPr lang="en-US" sz="1200">
                <a:solidFill>
                  <a:schemeClr val="dk1"/>
                </a:solidFill>
                <a:latin typeface="Arial"/>
                <a:ea typeface="Arial"/>
                <a:cs typeface="Arial"/>
                <a:sym typeface="Arial"/>
              </a:rPr>
              <a:t>Right Photo (Creative Commons insert): https://www.medicaljane.com/category/cannabis-classroom/consuming-cannabis/</a:t>
            </a:r>
            <a:endParaRPr/>
          </a:p>
          <a:p>
            <a:pPr indent="0" lvl="0" marL="0" rtl="0" algn="l">
              <a:spcBef>
                <a:spcPts val="0"/>
              </a:spcBef>
              <a:spcAft>
                <a:spcPts val="0"/>
              </a:spcAft>
              <a:buNone/>
            </a:pPr>
            <a:r>
              <a:t/>
            </a:r>
            <a:endParaRPr>
              <a:latin typeface="Arial"/>
              <a:ea typeface="Arial"/>
              <a:cs typeface="Arial"/>
              <a:sym typeface="Arial"/>
            </a:endParaRPr>
          </a:p>
        </p:txBody>
      </p:sp>
      <p:sp>
        <p:nvSpPr>
          <p:cNvPr id="302" name="Google Shape;30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lang="en-US" sz="1100"/>
              <a:t>How is cannabis used? Pharmacokinetics is a term that encompasses how we take in a substances, where the substance is stored in our bodies, how we metabolize or break down the substance, and how we get rid of the substance. </a:t>
            </a:r>
            <a:r>
              <a:rPr b="1" i="1" lang="en-US" sz="1100">
                <a:solidFill>
                  <a:schemeClr val="dk1"/>
                </a:solidFill>
                <a:latin typeface="Arial"/>
                <a:ea typeface="Arial"/>
                <a:cs typeface="Arial"/>
                <a:sym typeface="Arial"/>
              </a:rPr>
              <a:t>(NOTE: This definition is repeated on the next two slides, to not sound repetitive you don’t need to repeat it for each slide, but it will be helpful to have this definition handy on the subsequent slides if there is any confusion in your audience.)</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First, we’ll talk about how we take in the drug.  </a:t>
            </a:r>
            <a:endParaRPr/>
          </a:p>
          <a:p>
            <a:pPr indent="0" lvl="1" marL="474687" rtl="0" algn="l">
              <a:spcBef>
                <a:spcPts val="0"/>
              </a:spcBef>
              <a:spcAft>
                <a:spcPts val="0"/>
              </a:spcAft>
              <a:buClr>
                <a:schemeClr val="dk1"/>
              </a:buClr>
              <a:buSzPts val="1100"/>
              <a:buFont typeface="Arial"/>
              <a:buNone/>
            </a:pPr>
            <a:r>
              <a:t/>
            </a:r>
            <a:endParaRPr sz="1100"/>
          </a:p>
          <a:p>
            <a:pPr indent="-356015" lvl="0" marL="356015" rtl="0" algn="l">
              <a:spcBef>
                <a:spcPts val="0"/>
              </a:spcBef>
              <a:spcAft>
                <a:spcPts val="0"/>
              </a:spcAft>
              <a:buClr>
                <a:schemeClr val="dk1"/>
              </a:buClr>
              <a:buSzPts val="1100"/>
              <a:buFont typeface="Arial"/>
              <a:buChar char="•"/>
            </a:pPr>
            <a:r>
              <a:rPr lang="en-US" sz="1100"/>
              <a:t>Other routes: Sublingual/Mucosal, transdermal, opthalmic</a:t>
            </a:r>
            <a:endParaRPr sz="1100"/>
          </a:p>
          <a:p>
            <a:pPr indent="-296678" lvl="1" marL="771366" rtl="0" algn="l">
              <a:spcBef>
                <a:spcPts val="0"/>
              </a:spcBef>
              <a:spcAft>
                <a:spcPts val="0"/>
              </a:spcAft>
              <a:buClr>
                <a:schemeClr val="dk1"/>
              </a:buClr>
              <a:buSzPts val="1100"/>
              <a:buFont typeface="Arial"/>
              <a:buChar char="•"/>
            </a:pPr>
            <a:r>
              <a:rPr lang="en-US" sz="1100"/>
              <a:t>Sublingual - Onset in 5-30 minutes; Effects lasts 2-4 hours, Bioavailability 6-40%</a:t>
            </a:r>
            <a:endParaRPr sz="1100"/>
          </a:p>
          <a:p>
            <a:pPr indent="-296678" lvl="1" marL="771366" rtl="0" algn="l">
              <a:spcBef>
                <a:spcPts val="0"/>
              </a:spcBef>
              <a:spcAft>
                <a:spcPts val="0"/>
              </a:spcAft>
              <a:buClr>
                <a:schemeClr val="dk1"/>
              </a:buClr>
              <a:buSzPts val="1100"/>
              <a:buFont typeface="Arial"/>
              <a:buChar char="•"/>
            </a:pPr>
            <a:r>
              <a:rPr lang="en-US" sz="1100"/>
              <a:t>Sativex: Sublingual for MS</a:t>
            </a:r>
            <a:endParaRPr/>
          </a:p>
          <a:p>
            <a:pPr indent="-296678" lvl="1" marL="771366" rtl="0" algn="l">
              <a:spcBef>
                <a:spcPts val="0"/>
              </a:spcBef>
              <a:spcAft>
                <a:spcPts val="0"/>
              </a:spcAft>
              <a:buClr>
                <a:schemeClr val="dk1"/>
              </a:buClr>
              <a:buSzPts val="1100"/>
              <a:buFont typeface="Arial"/>
              <a:buChar char="•"/>
            </a:pPr>
            <a:r>
              <a:rPr lang="en-US" sz="1100"/>
              <a:t>Transdermal Patch prior to chemotherapy – Onset </a:t>
            </a:r>
            <a:endParaRPr/>
          </a:p>
          <a:p>
            <a:pPr indent="-108158" lvl="0" marL="178008"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t/>
            </a:r>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Reference</a:t>
            </a:r>
            <a:endParaRPr/>
          </a:p>
          <a:p>
            <a:pPr indent="0" lvl="0" marL="0" rtl="0" algn="l">
              <a:spcBef>
                <a:spcPts val="0"/>
              </a:spcBef>
              <a:spcAft>
                <a:spcPts val="0"/>
              </a:spcAft>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Koob, G. F. &amp; Le Moal, M. (2006). </a:t>
            </a:r>
            <a:r>
              <a:rPr i="1" lang="en-US" sz="1100">
                <a:latin typeface="Arial"/>
                <a:ea typeface="Arial"/>
                <a:cs typeface="Arial"/>
                <a:sym typeface="Arial"/>
              </a:rPr>
              <a:t>Neurobiology of addiction </a:t>
            </a:r>
            <a:r>
              <a:rPr i="0" lang="en-US" sz="1100">
                <a:latin typeface="Arial"/>
                <a:ea typeface="Arial"/>
                <a:cs typeface="Arial"/>
                <a:sym typeface="Arial"/>
              </a:rPr>
              <a:t>(Chapter 7). Boston, MA: Elsevier Inc. ISBN-13: 978-0-12-419239-3.</a:t>
            </a:r>
            <a:endParaRPr baseline="30000"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Francis, M. (2016). The different methods of cannabis ingestion. </a:t>
            </a:r>
            <a:r>
              <a:rPr i="1" lang="en-US" sz="1100">
                <a:latin typeface="Arial"/>
                <a:ea typeface="Arial"/>
                <a:cs typeface="Arial"/>
                <a:sym typeface="Arial"/>
              </a:rPr>
              <a:t>Crescolabs. </a:t>
            </a:r>
            <a:r>
              <a:rPr i="0" lang="en-US" sz="1100">
                <a:latin typeface="Arial"/>
                <a:ea typeface="Arial"/>
                <a:cs typeface="Arial"/>
                <a:sym typeface="Arial"/>
              </a:rPr>
              <a:t>Retrieved from http://www.crescolabs.com/cannabis-ingestion-methods/ </a:t>
            </a:r>
            <a:endParaRPr/>
          </a:p>
          <a:p>
            <a:pPr indent="0" lvl="0" marL="0" rtl="0" algn="l">
              <a:spcBef>
                <a:spcPts val="0"/>
              </a:spcBef>
              <a:spcAft>
                <a:spcPts val="0"/>
              </a:spcAft>
              <a:buNone/>
            </a:pPr>
            <a:r>
              <a:rPr lang="en-US" sz="1100">
                <a:latin typeface="Arial"/>
                <a:ea typeface="Arial"/>
                <a:cs typeface="Arial"/>
                <a:sym typeface="Arial"/>
              </a:rPr>
              <a:t>Schachter, S. (2016). Mary’s medicinals review: Transdermal patch, CBD capsules &amp; more. Retrieved from http://blog.getnugg.com/marys-medicinals-review-transdermal-patch/  </a:t>
            </a:r>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Images</a:t>
            </a:r>
            <a:endParaRPr/>
          </a:p>
          <a:p>
            <a:pPr indent="0" lvl="0" marL="0" rtl="0" algn="l">
              <a:spcBef>
                <a:spcPts val="0"/>
              </a:spcBef>
              <a:spcAft>
                <a:spcPts val="0"/>
              </a:spcAft>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Top Photo (Creative Commons insert): https://www.shroomery.org/forums/showflat.php/Number/20411041</a:t>
            </a:r>
            <a:endParaRPr/>
          </a:p>
          <a:p>
            <a:pPr indent="0" lvl="0" marL="0" rtl="0" algn="l">
              <a:spcBef>
                <a:spcPts val="0"/>
              </a:spcBef>
              <a:spcAft>
                <a:spcPts val="0"/>
              </a:spcAft>
              <a:buNone/>
            </a:pPr>
            <a:r>
              <a:rPr lang="en-US" sz="1100">
                <a:latin typeface="Arial"/>
                <a:ea typeface="Arial"/>
                <a:cs typeface="Arial"/>
                <a:sym typeface="Arial"/>
              </a:rPr>
              <a:t>Bottom Photo (Creative Commons insert): https://en.wikipedia.org/wiki/Cannabinol </a:t>
            </a:r>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313" name="Google Shape;31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How is cannabis used? Pharmacokinetics is a term that encompasses how we take in a substances, where the substance is stored in our bodies, how we metabolize or break down the substance, and how we get rid of the substance.</a:t>
            </a:r>
            <a:endParaRPr/>
          </a:p>
          <a:p>
            <a:pPr indent="0" lvl="0" marL="0" rtl="0" algn="l">
              <a:spcBef>
                <a:spcPts val="0"/>
              </a:spcBef>
              <a:spcAft>
                <a:spcPts val="0"/>
              </a:spcAft>
              <a:buNone/>
            </a:pPr>
            <a:r>
              <a:rPr lang="en-US" sz="1200">
                <a:solidFill>
                  <a:schemeClr val="dk1"/>
                </a:solidFill>
                <a:latin typeface="Arial"/>
                <a:ea typeface="Arial"/>
                <a:cs typeface="Arial"/>
                <a:sym typeface="Arial"/>
              </a:rPr>
              <a:t>First, we’ll talk about how we take in the drug.  </a:t>
            </a:r>
            <a:endParaRPr/>
          </a:p>
          <a:p>
            <a:pPr indent="-171450" lvl="0" marL="1714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Routes of absorption – Rectal </a:t>
            </a:r>
            <a:r>
              <a:rPr baseline="30000" lang="en-US" sz="1200">
                <a:solidFill>
                  <a:srgbClr val="000000"/>
                </a:solidFill>
                <a:latin typeface="Arial"/>
                <a:ea typeface="Arial"/>
                <a:cs typeface="Arial"/>
                <a:sym typeface="Arial"/>
              </a:rPr>
              <a:t>X ,</a:t>
            </a:r>
            <a:r>
              <a:rPr lang="en-US" sz="1200">
                <a:solidFill>
                  <a:srgbClr val="000000"/>
                </a:solidFill>
                <a:latin typeface="Arial"/>
                <a:ea typeface="Arial"/>
                <a:cs typeface="Arial"/>
                <a:sym typeface="Arial"/>
              </a:rPr>
              <a:t> </a:t>
            </a:r>
            <a:r>
              <a:rPr baseline="30000" lang="en-US" sz="1200">
                <a:solidFill>
                  <a:srgbClr val="000000"/>
                </a:solidFill>
                <a:latin typeface="Arial"/>
                <a:ea typeface="Arial"/>
                <a:cs typeface="Arial"/>
                <a:sym typeface="Arial"/>
              </a:rPr>
              <a:t>XX, xxx </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Onset for rectal is faster than oral</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Effects peak within 2-8 hours</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Bioavailability: 13.5% to 100%</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Avoids first-pass metabolism</a:t>
            </a:r>
            <a:endParaRPr/>
          </a:p>
          <a:p>
            <a:pPr indent="-95250" lvl="1" marL="51435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228600" lvl="1" marL="22860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Marinol Suppositories for Spasticity</a:t>
            </a:r>
            <a:endParaRPr/>
          </a:p>
          <a:p>
            <a:pPr indent="-152400" lvl="1" marL="22860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1" marL="0" rtl="0" algn="l">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Reference</a:t>
            </a:r>
            <a:endParaRPr/>
          </a:p>
          <a:p>
            <a:pPr indent="0" lvl="1" marL="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1" marL="0" marR="0" rtl="0" algn="l">
              <a:lnSpc>
                <a:spcPct val="100000"/>
              </a:lnSpc>
              <a:spcBef>
                <a:spcPts val="0"/>
              </a:spcBef>
              <a:spcAft>
                <a:spcPts val="0"/>
              </a:spcAft>
              <a:buClr>
                <a:schemeClr val="dk1"/>
              </a:buClr>
              <a:buSzPts val="1200"/>
              <a:buFont typeface="Arial"/>
              <a:buNone/>
            </a:pPr>
            <a:r>
              <a:rPr i="0" lang="en-US" sz="1200">
                <a:solidFill>
                  <a:schemeClr val="dk1"/>
                </a:solidFill>
                <a:latin typeface="Arial"/>
                <a:ea typeface="Arial"/>
                <a:cs typeface="Arial"/>
                <a:sym typeface="Arial"/>
              </a:rPr>
              <a:t>Englund, A., Stone, J. M., &amp; Morrison, P. D. (2012). Cannabis in the arm: What can we learn from intravenous cannabinoid studies? </a:t>
            </a:r>
            <a:r>
              <a:rPr i="1" lang="en-US" sz="1200">
                <a:solidFill>
                  <a:schemeClr val="dk1"/>
                </a:solidFill>
                <a:latin typeface="Arial"/>
                <a:ea typeface="Arial"/>
                <a:cs typeface="Arial"/>
                <a:sym typeface="Arial"/>
              </a:rPr>
              <a:t>Current Pharmaceutical Design, 18</a:t>
            </a:r>
            <a:r>
              <a:rPr i="0" lang="en-US" sz="1200">
                <a:solidFill>
                  <a:schemeClr val="dk1"/>
                </a:solidFill>
                <a:latin typeface="Arial"/>
                <a:ea typeface="Arial"/>
                <a:cs typeface="Arial"/>
                <a:sym typeface="Arial"/>
              </a:rPr>
              <a:t>(32)</a:t>
            </a:r>
            <a:r>
              <a:rPr i="1" lang="en-US" sz="1200">
                <a:solidFill>
                  <a:schemeClr val="dk1"/>
                </a:solidFill>
                <a:latin typeface="Arial"/>
                <a:ea typeface="Arial"/>
                <a:cs typeface="Arial"/>
                <a:sym typeface="Arial"/>
              </a:rPr>
              <a:t>, </a:t>
            </a:r>
            <a:r>
              <a:rPr i="0" lang="en-US" sz="1200">
                <a:solidFill>
                  <a:schemeClr val="dk1"/>
                </a:solidFill>
                <a:latin typeface="Arial"/>
                <a:ea typeface="Arial"/>
                <a:cs typeface="Arial"/>
                <a:sym typeface="Arial"/>
              </a:rPr>
              <a:t>4906-4914. </a:t>
            </a:r>
            <a:endParaRPr/>
          </a:p>
          <a:p>
            <a:pPr indent="0" lvl="1" marL="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Koob, G. F. &amp; Le Moal, M. (2006). </a:t>
            </a:r>
            <a:r>
              <a:rPr i="1" lang="en-US" sz="1200">
                <a:solidFill>
                  <a:schemeClr val="dk1"/>
                </a:solidFill>
                <a:latin typeface="Arial"/>
                <a:ea typeface="Arial"/>
                <a:cs typeface="Arial"/>
                <a:sym typeface="Arial"/>
              </a:rPr>
              <a:t>Neurobiology of addiction </a:t>
            </a:r>
            <a:r>
              <a:rPr i="0" lang="en-US" sz="1200">
                <a:solidFill>
                  <a:schemeClr val="dk1"/>
                </a:solidFill>
                <a:latin typeface="Arial"/>
                <a:ea typeface="Arial"/>
                <a:cs typeface="Arial"/>
                <a:sym typeface="Arial"/>
              </a:rPr>
              <a:t>(Chapter 7). Boston, MA: Elsevier Inc. ISBN-13: 978-0-12-419239-3.</a:t>
            </a:r>
            <a:endParaRPr baseline="3000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en-US" sz="1200">
                <a:solidFill>
                  <a:schemeClr val="dk1"/>
                </a:solidFill>
                <a:latin typeface="Arial"/>
                <a:ea typeface="Arial"/>
                <a:cs typeface="Arial"/>
                <a:sym typeface="Arial"/>
              </a:rPr>
              <a:t>Gaston, T. E., &amp; Friedman, D. (2017). Pharmacology of cannabinoids in the treatment of epilepsy. </a:t>
            </a:r>
            <a:r>
              <a:rPr i="1" lang="en-US" sz="1200">
                <a:solidFill>
                  <a:schemeClr val="dk1"/>
                </a:solidFill>
                <a:latin typeface="Arial"/>
                <a:ea typeface="Arial"/>
                <a:cs typeface="Arial"/>
                <a:sym typeface="Arial"/>
              </a:rPr>
              <a:t>Epilepsy &amp; Behavior, 70, </a:t>
            </a:r>
            <a:r>
              <a:rPr i="0" lang="en-US" sz="1200">
                <a:solidFill>
                  <a:schemeClr val="dk1"/>
                </a:solidFill>
                <a:latin typeface="Arial"/>
                <a:ea typeface="Arial"/>
                <a:cs typeface="Arial"/>
                <a:sym typeface="Arial"/>
              </a:rPr>
              <a:t>313-318. </a:t>
            </a:r>
            <a:endParaRPr/>
          </a:p>
          <a:p>
            <a:pPr indent="0" lvl="1" marL="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1" marL="0" rtl="0" algn="l">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Image </a:t>
            </a:r>
            <a:endParaRPr/>
          </a:p>
          <a:p>
            <a:pPr indent="0" lvl="1" marL="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1"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Top photo (Creative Commons insert): http://themoderatevoice.com/know-marijuana-suppositories/</a:t>
            </a:r>
            <a:endParaRPr/>
          </a:p>
          <a:p>
            <a:pPr indent="0" lvl="1" marL="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323" name="Google Shape;3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How is cannabis used? Pharmacokinetics is a term that encompasses how we take in a substances, where the substance is stored in our bodies, how we metabolize or break down the substance, and how we get rid of the substance.</a:t>
            </a:r>
            <a:endParaRPr/>
          </a:p>
          <a:p>
            <a:pPr indent="0" lvl="0" marL="0" rtl="0" algn="l">
              <a:spcBef>
                <a:spcPts val="0"/>
              </a:spcBef>
              <a:spcAft>
                <a:spcPts val="0"/>
              </a:spcAft>
              <a:buNone/>
            </a:pPr>
            <a:r>
              <a:rPr lang="en-US" sz="1200">
                <a:latin typeface="Arial"/>
                <a:ea typeface="Arial"/>
                <a:cs typeface="Arial"/>
                <a:sym typeface="Arial"/>
              </a:rPr>
              <a:t>First, we’ll talk about how we take in the drug.  </a:t>
            </a:r>
            <a:endParaRPr/>
          </a:p>
          <a:p>
            <a:pPr indent="0" lvl="0" marL="0" rtl="0" algn="l">
              <a:spcBef>
                <a:spcPts val="0"/>
              </a:spcBef>
              <a:spcAft>
                <a:spcPts val="0"/>
              </a:spcAft>
              <a:buNone/>
            </a:pPr>
            <a:r>
              <a:t/>
            </a:r>
            <a:endParaRPr sz="1200">
              <a:latin typeface="Arial"/>
              <a:ea typeface="Arial"/>
              <a:cs typeface="Arial"/>
              <a:sym typeface="Arial"/>
            </a:endParaRPr>
          </a:p>
          <a:p>
            <a:pPr indent="-356015" lvl="0" marL="356015" rtl="0" algn="l">
              <a:spcBef>
                <a:spcPts val="0"/>
              </a:spcBef>
              <a:spcAft>
                <a:spcPts val="0"/>
              </a:spcAft>
              <a:buClr>
                <a:schemeClr val="dk1"/>
              </a:buClr>
              <a:buSzPts val="1200"/>
              <a:buFont typeface="Arial"/>
              <a:buChar char="•"/>
            </a:pPr>
            <a:r>
              <a:rPr lang="en-US" sz="1200">
                <a:latin typeface="Arial"/>
                <a:ea typeface="Arial"/>
                <a:cs typeface="Arial"/>
                <a:sym typeface="Arial"/>
              </a:rPr>
              <a:t>Other routes: Rectal, Intravenous</a:t>
            </a:r>
            <a:endParaRPr/>
          </a:p>
          <a:p>
            <a:pPr indent="-296678" lvl="1" marL="771366" rtl="0" algn="l">
              <a:spcBef>
                <a:spcPts val="0"/>
              </a:spcBef>
              <a:spcAft>
                <a:spcPts val="0"/>
              </a:spcAft>
              <a:buClr>
                <a:schemeClr val="dk1"/>
              </a:buClr>
              <a:buSzPts val="1200"/>
              <a:buFont typeface="Arial"/>
              <a:buChar char="•"/>
            </a:pPr>
            <a:r>
              <a:rPr lang="en-US" sz="1200">
                <a:latin typeface="Arial"/>
                <a:ea typeface="Arial"/>
                <a:cs typeface="Arial"/>
                <a:sym typeface="Arial"/>
              </a:rPr>
              <a:t>Avoids first-pass metabolism </a:t>
            </a:r>
            <a:endParaRPr/>
          </a:p>
          <a:p>
            <a:pPr indent="-296678" lvl="1" marL="771366" rtl="0" algn="l">
              <a:spcBef>
                <a:spcPts val="0"/>
              </a:spcBef>
              <a:spcAft>
                <a:spcPts val="0"/>
              </a:spcAft>
              <a:buClr>
                <a:schemeClr val="dk1"/>
              </a:buClr>
              <a:buSzPts val="1200"/>
              <a:buFont typeface="Arial"/>
              <a:buChar char="•"/>
            </a:pPr>
            <a:r>
              <a:rPr lang="en-US" sz="1200">
                <a:latin typeface="Arial"/>
                <a:ea typeface="Arial"/>
                <a:cs typeface="Arial"/>
                <a:sym typeface="Arial"/>
              </a:rPr>
              <a:t>Marinol Suppositories for Spasticity</a:t>
            </a:r>
            <a:endParaRPr/>
          </a:p>
          <a:p>
            <a:pPr indent="-296678" lvl="1" marL="771366" rtl="0" algn="l">
              <a:spcBef>
                <a:spcPts val="0"/>
              </a:spcBef>
              <a:spcAft>
                <a:spcPts val="0"/>
              </a:spcAft>
              <a:buClr>
                <a:schemeClr val="dk1"/>
              </a:buClr>
              <a:buSzPts val="1200"/>
              <a:buFont typeface="Arial"/>
              <a:buChar char="•"/>
            </a:pPr>
            <a:r>
              <a:rPr lang="en-US" sz="1200">
                <a:latin typeface="Arial"/>
                <a:ea typeface="Arial"/>
                <a:cs typeface="Arial"/>
                <a:sym typeface="Arial"/>
              </a:rPr>
              <a:t>Transdermal Patch prior to chemotherapy</a:t>
            </a:r>
            <a:endParaRPr/>
          </a:p>
          <a:p>
            <a:pPr indent="-296678" lvl="1" marL="771366" rtl="0" algn="l">
              <a:spcBef>
                <a:spcPts val="0"/>
              </a:spcBef>
              <a:spcAft>
                <a:spcPts val="0"/>
              </a:spcAft>
              <a:buClr>
                <a:schemeClr val="dk1"/>
              </a:buClr>
              <a:buSzPts val="1200"/>
              <a:buFont typeface="Arial"/>
              <a:buChar char="•"/>
            </a:pPr>
            <a:r>
              <a:rPr lang="en-US" sz="1200">
                <a:latin typeface="Arial"/>
                <a:ea typeface="Arial"/>
                <a:cs typeface="Arial"/>
                <a:sym typeface="Arial"/>
              </a:rPr>
              <a:t>Intravenous resulted in acute paranoia, Schizophrenia-like symptoms, cognitive deficits</a:t>
            </a:r>
            <a:endParaRPr/>
          </a:p>
          <a:p>
            <a:pPr indent="-101808" lvl="0" marL="178008"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lang="en-US" sz="1200">
                <a:latin typeface="Arial"/>
                <a:ea typeface="Arial"/>
                <a:cs typeface="Arial"/>
                <a:sym typeface="Arial"/>
              </a:rPr>
              <a:t>Reference </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en-US" sz="1200">
                <a:latin typeface="Arial"/>
                <a:ea typeface="Arial"/>
                <a:cs typeface="Arial"/>
                <a:sym typeface="Arial"/>
              </a:rPr>
              <a:t>Englund, A., Stone, J., and Morrison, P. (2012). Cannabis in the arm: What can we learn from intravenous cannabinoid studies? </a:t>
            </a:r>
            <a:r>
              <a:rPr i="1" lang="en-US" sz="1200">
                <a:latin typeface="Arial"/>
                <a:ea typeface="Arial"/>
                <a:cs typeface="Arial"/>
                <a:sym typeface="Arial"/>
              </a:rPr>
              <a:t>Current Pharmaceutical Design, 18</a:t>
            </a:r>
            <a:r>
              <a:rPr i="0" lang="en-US" sz="1200">
                <a:latin typeface="Arial"/>
                <a:ea typeface="Arial"/>
                <a:cs typeface="Arial"/>
                <a:sym typeface="Arial"/>
              </a:rPr>
              <a:t>(32)</a:t>
            </a:r>
            <a:r>
              <a:rPr i="1" lang="en-US" sz="1200">
                <a:latin typeface="Arial"/>
                <a:ea typeface="Arial"/>
                <a:cs typeface="Arial"/>
                <a:sym typeface="Arial"/>
              </a:rPr>
              <a:t>, </a:t>
            </a:r>
            <a:r>
              <a:rPr i="0" lang="en-US" sz="1200">
                <a:latin typeface="Arial"/>
                <a:ea typeface="Arial"/>
                <a:cs typeface="Arial"/>
                <a:sym typeface="Arial"/>
              </a:rPr>
              <a:t>4906-4914. </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en-US" sz="1200">
                <a:latin typeface="Arial"/>
                <a:ea typeface="Arial"/>
                <a:cs typeface="Arial"/>
                <a:sym typeface="Arial"/>
              </a:rPr>
              <a:t>Gaston, T., and Friedman, D. (2017). Pharmacology of cannabinoids in the treatment of epilepsy. </a:t>
            </a:r>
            <a:r>
              <a:rPr i="1" lang="en-US" sz="1200">
                <a:latin typeface="Arial"/>
                <a:ea typeface="Arial"/>
                <a:cs typeface="Arial"/>
                <a:sym typeface="Arial"/>
              </a:rPr>
              <a:t>Epilepsy &amp; Behavior, 70, </a:t>
            </a:r>
            <a:r>
              <a:rPr i="0" lang="en-US" sz="1200">
                <a:latin typeface="Arial"/>
                <a:ea typeface="Arial"/>
                <a:cs typeface="Arial"/>
                <a:sym typeface="Arial"/>
              </a:rPr>
              <a:t>313-318. </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Koob, G. , and Le Moal, M. (2006). </a:t>
            </a:r>
            <a:r>
              <a:rPr i="1" lang="en-US" sz="1200">
                <a:latin typeface="Arial"/>
                <a:ea typeface="Arial"/>
                <a:cs typeface="Arial"/>
                <a:sym typeface="Arial"/>
              </a:rPr>
              <a:t>Neurobiology of addiction </a:t>
            </a:r>
            <a:r>
              <a:rPr i="0" lang="en-US" sz="1200">
                <a:latin typeface="Arial"/>
                <a:ea typeface="Arial"/>
                <a:cs typeface="Arial"/>
                <a:sym typeface="Arial"/>
              </a:rPr>
              <a:t>(Chapter 7). Boston, MA: Elsevier Inc. ISBN-13: 978-0-12-419239-3.</a:t>
            </a:r>
            <a:endParaRPr baseline="30000"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lang="en-US" sz="1200">
                <a:latin typeface="Arial"/>
                <a:ea typeface="Arial"/>
                <a:cs typeface="Arial"/>
                <a:sym typeface="Arial"/>
              </a:rPr>
              <a:t>Image </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photo Retrieved from: https://theconversation.com/preventive-drug-could-reduce-hiv-transmission-among-injecting-drug-users-15166</a:t>
            </a:r>
            <a:endParaRPr/>
          </a:p>
          <a:p>
            <a:pPr indent="0" lvl="0" marL="0" marR="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333" name="Google Shape;33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5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Smoking/Inhalation - Gravity Bongs, Vaping &amp; Dabbing  (Butane Hash Oil (BHO, 710, Butter, Wax, Honey Oil, Shatter)</a:t>
            </a:r>
            <a:endParaRPr/>
          </a:p>
          <a:p>
            <a:pPr indent="-171450" lvl="1" marL="5143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Onset: Rapid delivery to the bloodstream</a:t>
            </a:r>
            <a:endParaRPr/>
          </a:p>
          <a:p>
            <a:pPr indent="-171450" lvl="1" marL="5143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Effect lasts 2-3 hours</a:t>
            </a:r>
            <a:endParaRPr/>
          </a:p>
          <a:p>
            <a:pPr indent="-171450" lvl="1" marL="5143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Bioavailability: 2-56%</a:t>
            </a:r>
            <a:r>
              <a:rPr baseline="30000" lang="en-US" sz="1200">
                <a:solidFill>
                  <a:srgbClr val="000000"/>
                </a:solidFill>
                <a:latin typeface="Arial"/>
                <a:ea typeface="Arial"/>
                <a:cs typeface="Arial"/>
                <a:sym typeface="Arial"/>
              </a:rPr>
              <a:t>x </a:t>
            </a:r>
            <a:r>
              <a:rPr lang="en-US" sz="1200">
                <a:solidFill>
                  <a:srgbClr val="000000"/>
                </a:solidFill>
                <a:latin typeface="Arial"/>
                <a:ea typeface="Arial"/>
                <a:cs typeface="Arial"/>
                <a:sym typeface="Arial"/>
              </a:rPr>
              <a:t>– High variability due to number, duration, spacing of puffs, hold time, inhalation volume. </a:t>
            </a:r>
            <a:endParaRPr sz="1200">
              <a:solidFill>
                <a:srgbClr val="000000"/>
              </a:solidFill>
              <a:latin typeface="Arial"/>
              <a:ea typeface="Arial"/>
              <a:cs typeface="Arial"/>
              <a:sym typeface="Arial"/>
            </a:endParaRPr>
          </a:p>
          <a:p>
            <a:pPr indent="-171450" lvl="1" marL="514350" rtl="0" algn="l">
              <a:lnSpc>
                <a:spcPct val="150000"/>
              </a:lnSpc>
              <a:spcBef>
                <a:spcPts val="375"/>
              </a:spcBef>
              <a:spcAft>
                <a:spcPts val="0"/>
              </a:spcAft>
              <a:buClr>
                <a:srgbClr val="000000"/>
              </a:buClr>
              <a:buSzPts val="1200"/>
              <a:buFont typeface="Arial"/>
              <a:buChar char="•"/>
            </a:pPr>
            <a:r>
              <a:rPr lang="en-US" sz="1200">
                <a:solidFill>
                  <a:srgbClr val="000000"/>
                </a:solidFill>
                <a:latin typeface="Arial"/>
                <a:ea typeface="Arial"/>
                <a:cs typeface="Arial"/>
                <a:sym typeface="Arial"/>
              </a:rPr>
              <a:t>Releases &gt;100 highly carcinogenic compounds and over 2000 compounds in total</a:t>
            </a:r>
            <a:endParaRPr baseline="30000" sz="1200">
              <a:solidFill>
                <a:schemeClr val="dk1"/>
              </a:solidFill>
              <a:latin typeface="Arial"/>
              <a:ea typeface="Arial"/>
              <a:cs typeface="Arial"/>
              <a:sym typeface="Arial"/>
            </a:endParaRPr>
          </a:p>
          <a:p>
            <a:pPr indent="0" lvl="0" marL="0" rtl="0" algn="l">
              <a:spcBef>
                <a:spcPts val="0"/>
              </a:spcBef>
              <a:spcAft>
                <a:spcPts val="0"/>
              </a:spcAft>
              <a:buNone/>
            </a:pPr>
            <a:r>
              <a:t/>
            </a:r>
            <a:endParaRPr baseline="30000" sz="1200">
              <a:solidFill>
                <a:schemeClr val="dk1"/>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References </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en-US" sz="1200">
                <a:solidFill>
                  <a:schemeClr val="dk1"/>
                </a:solidFill>
                <a:latin typeface="Arial"/>
                <a:ea typeface="Arial"/>
                <a:cs typeface="Arial"/>
                <a:sym typeface="Arial"/>
              </a:rPr>
              <a:t>Gaston, T., and Friedman, D. (2017). Pharmacology of cannabinoids in the treatment of epilepsy. </a:t>
            </a:r>
            <a:r>
              <a:rPr i="1" lang="en-US" sz="1200">
                <a:solidFill>
                  <a:schemeClr val="dk1"/>
                </a:solidFill>
                <a:latin typeface="Arial"/>
                <a:ea typeface="Arial"/>
                <a:cs typeface="Arial"/>
                <a:sym typeface="Arial"/>
              </a:rPr>
              <a:t>Epilepsy &amp; Behavior, 70, </a:t>
            </a:r>
            <a:r>
              <a:rPr i="0" lang="en-US" sz="1200">
                <a:solidFill>
                  <a:schemeClr val="dk1"/>
                </a:solidFill>
                <a:latin typeface="Arial"/>
                <a:ea typeface="Arial"/>
                <a:cs typeface="Arial"/>
                <a:sym typeface="Arial"/>
              </a:rPr>
              <a:t>313-318. </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Huestis, M. (2007). Human cannabinoid pharmacokinetics. </a:t>
            </a:r>
            <a:r>
              <a:rPr i="1" lang="en-US" sz="1200">
                <a:solidFill>
                  <a:schemeClr val="dk1"/>
                </a:solidFill>
                <a:latin typeface="Arial"/>
                <a:ea typeface="Arial"/>
                <a:cs typeface="Arial"/>
                <a:sym typeface="Arial"/>
              </a:rPr>
              <a:t>Chemistry &amp; Biodiversity, 4</a:t>
            </a:r>
            <a:r>
              <a:rPr i="0" lang="en-US" sz="1200">
                <a:solidFill>
                  <a:schemeClr val="dk1"/>
                </a:solidFill>
                <a:latin typeface="Arial"/>
                <a:ea typeface="Arial"/>
                <a:cs typeface="Arial"/>
                <a:sym typeface="Arial"/>
              </a:rPr>
              <a:t>(8), 1770-1804. doi: 10.1002/cbdv.200790152.</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Images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Top Photo (Creative Commons License): https://en.wikipedia.org/wiki/Hash_oil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Bottom Photo (Creative Commons License): https://www.medicaljane.com/2014/04/02/x-tracted-implements-the-science-of-producing-quality-cannabis-concentrates/ </a:t>
            </a:r>
            <a:endParaRPr/>
          </a:p>
          <a:p>
            <a:pPr indent="0" lvl="0" marL="0" rtl="0" algn="l">
              <a:spcBef>
                <a:spcPts val="0"/>
              </a:spcBef>
              <a:spcAft>
                <a:spcPts val="0"/>
              </a:spcAft>
              <a:buNone/>
            </a:pPr>
            <a:r>
              <a:t/>
            </a:r>
            <a:endParaRPr>
              <a:latin typeface="Arial"/>
              <a:ea typeface="Arial"/>
              <a:cs typeface="Arial"/>
              <a:sym typeface="Arial"/>
            </a:endParaRPr>
          </a:p>
        </p:txBody>
      </p:sp>
      <p:sp>
        <p:nvSpPr>
          <p:cNvPr id="342" name="Google Shape;34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Extra-hepatic tissues: small intestine, peripheral blood, bone marrow, and mast cells in decreasing concentrations, with the lowest concentrations in the brain, pancreas, gall bladder, kidney, skin, salivary glands, and testes.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Pharmacokinetics: absorption, distribution, metabolism, and elimination of a drug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Reference</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Huestis, M. (2007). Human cannabinoid pharmacokinetics. </a:t>
            </a:r>
            <a:r>
              <a:rPr i="1" lang="en-US" sz="1200">
                <a:solidFill>
                  <a:schemeClr val="dk1"/>
                </a:solidFill>
                <a:latin typeface="Calibri"/>
                <a:ea typeface="Calibri"/>
                <a:cs typeface="Calibri"/>
                <a:sym typeface="Calibri"/>
              </a:rPr>
              <a:t>Chemistry &amp; Biodiversity, 4</a:t>
            </a:r>
            <a:r>
              <a:rPr lang="en-US" sz="1200">
                <a:solidFill>
                  <a:schemeClr val="dk1"/>
                </a:solidFill>
                <a:latin typeface="Calibri"/>
                <a:ea typeface="Calibri"/>
                <a:cs typeface="Calibri"/>
                <a:sym typeface="Calibri"/>
              </a:rPr>
              <a:t>(8), 1770-1804. doi: 10.1002/cbdv.200790152.</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Photo (Creative Commons Insert): https://gl.wikipedia.org/wiki/Ficheiro:Digestive_system_simplified.svg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Extra-hepatic tissues: small intestine, peripheral blood, bone marrow, and mast cells in decreasing concentrations, with the lowest concentrations in the brain, pancreas, gall bladder, kidney, skin, salivary glands, and testes.</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Pharmacokinetics: absorption, distribution, metabolism, and elimination of a drug</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References</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en-US" sz="1200">
                <a:latin typeface="Arial"/>
                <a:ea typeface="Arial"/>
                <a:cs typeface="Arial"/>
                <a:sym typeface="Arial"/>
              </a:rPr>
              <a:t>Gaston, T., and Friedman, D. (2017). Pharmacology of cannabinoids in the treatment of epilepsy. </a:t>
            </a:r>
            <a:r>
              <a:rPr i="1" lang="en-US" sz="1200">
                <a:latin typeface="Arial"/>
                <a:ea typeface="Arial"/>
                <a:cs typeface="Arial"/>
                <a:sym typeface="Arial"/>
              </a:rPr>
              <a:t>Epilepsy &amp; Behavior, 70, </a:t>
            </a:r>
            <a:r>
              <a:rPr i="0" lang="en-US" sz="1200">
                <a:latin typeface="Arial"/>
                <a:ea typeface="Arial"/>
                <a:cs typeface="Arial"/>
                <a:sym typeface="Arial"/>
              </a:rPr>
              <a:t>313-318. </a:t>
            </a:r>
            <a:endParaRPr/>
          </a:p>
          <a:p>
            <a:pPr indent="0" lvl="0" marL="0" marR="0" rtl="0" algn="l">
              <a:lnSpc>
                <a:spcPct val="100000"/>
              </a:lnSpc>
              <a:spcBef>
                <a:spcPts val="0"/>
              </a:spcBef>
              <a:spcAft>
                <a:spcPts val="0"/>
              </a:spcAft>
              <a:buClr>
                <a:schemeClr val="dk1"/>
              </a:buClr>
              <a:buSzPts val="1200"/>
              <a:buFont typeface="Calibri"/>
              <a:buNone/>
            </a:pPr>
            <a:r>
              <a:t/>
            </a:r>
            <a:endParaRPr i="0"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Huestis, M.(2007). Human cannabinoid pharmacokinetics. </a:t>
            </a:r>
            <a:r>
              <a:rPr i="1" lang="en-US" sz="1200">
                <a:solidFill>
                  <a:schemeClr val="dk1"/>
                </a:solidFill>
                <a:latin typeface="Arial"/>
                <a:ea typeface="Arial"/>
                <a:cs typeface="Arial"/>
                <a:sym typeface="Arial"/>
              </a:rPr>
              <a:t>Chemistry &amp; Biodiversity, 4</a:t>
            </a:r>
            <a:r>
              <a:rPr lang="en-US" sz="1200">
                <a:solidFill>
                  <a:schemeClr val="dk1"/>
                </a:solidFill>
                <a:latin typeface="Arial"/>
                <a:ea typeface="Arial"/>
                <a:cs typeface="Arial"/>
                <a:sym typeface="Arial"/>
              </a:rPr>
              <a:t>(8), 1770-1804. doi: 10.1002/cbdv.200790152.</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Image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Photo (Creative Commons Insert): http://fatimaisit.wikispaces.com/pancreas+and+liver</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361" name="Google Shape;36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Excretion and Elimination varies by the marijuana component:</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171450" lvl="0" marL="1714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Excretion/Elimination varies by marijuana component</a:t>
            </a:r>
            <a:endParaRPr/>
          </a:p>
          <a:p>
            <a:pPr indent="-95250" lvl="0" marL="17145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171450" lvl="0" marL="1714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THC</a:t>
            </a:r>
            <a:endParaRPr sz="1200">
              <a:solidFill>
                <a:srgbClr val="000000"/>
              </a:solidFill>
              <a:latin typeface="Arial"/>
              <a:ea typeface="Arial"/>
              <a:cs typeface="Arial"/>
              <a:sym typeface="Arial"/>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Feces (65% of metabolites)</a:t>
            </a:r>
            <a:r>
              <a:rPr baseline="30000" lang="en-US" sz="1200">
                <a:solidFill>
                  <a:srgbClr val="000000"/>
                </a:solidFill>
                <a:latin typeface="Arial"/>
                <a:ea typeface="Arial"/>
                <a:cs typeface="Arial"/>
                <a:sym typeface="Arial"/>
              </a:rPr>
              <a:t>x</a:t>
            </a:r>
            <a:endParaRPr sz="1200">
              <a:solidFill>
                <a:srgbClr val="000000"/>
              </a:solidFill>
              <a:latin typeface="Arial"/>
              <a:ea typeface="Arial"/>
              <a:cs typeface="Arial"/>
              <a:sym typeface="Arial"/>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Urine (25% of metabolites)</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Half-life is around 25-36 hours</a:t>
            </a:r>
            <a:endParaRPr/>
          </a:p>
          <a:p>
            <a:pPr indent="-57150" lvl="0" marL="571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CBD</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Feces (primarily)</a:t>
            </a:r>
            <a:r>
              <a:rPr baseline="30000" lang="en-US" sz="1200">
                <a:solidFill>
                  <a:srgbClr val="000000"/>
                </a:solidFill>
                <a:latin typeface="Arial"/>
                <a:ea typeface="Arial"/>
                <a:cs typeface="Arial"/>
                <a:sym typeface="Arial"/>
              </a:rPr>
              <a:t>x</a:t>
            </a:r>
            <a:endParaRPr sz="1200">
              <a:solidFill>
                <a:srgbClr val="000000"/>
              </a:solidFill>
              <a:latin typeface="Arial"/>
              <a:ea typeface="Arial"/>
              <a:cs typeface="Arial"/>
              <a:sym typeface="Arial"/>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Urine (small amount of metabolites in urine)</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Half-life is around 18-32 hours</a:t>
            </a:r>
            <a:endParaRPr/>
          </a:p>
          <a:p>
            <a:pPr indent="19050" lvl="0" marL="5715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Sweat</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Oral fluid (e.g., Saliva)</a:t>
            </a:r>
            <a:endParaRPr/>
          </a:p>
          <a:p>
            <a:pPr indent="-171450" lvl="1" marL="514350" rtl="0" algn="l">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Hair</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References</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baseline="30000" i="0" lang="en-US" sz="1200">
                <a:solidFill>
                  <a:schemeClr val="dk1"/>
                </a:solidFill>
                <a:latin typeface="Arial"/>
                <a:ea typeface="Arial"/>
                <a:cs typeface="Arial"/>
                <a:sym typeface="Arial"/>
              </a:rPr>
              <a:t>28</a:t>
            </a:r>
            <a:r>
              <a:rPr i="0" lang="en-US" sz="1200">
                <a:solidFill>
                  <a:schemeClr val="dk1"/>
                </a:solidFill>
                <a:latin typeface="Arial"/>
                <a:ea typeface="Arial"/>
                <a:cs typeface="Arial"/>
                <a:sym typeface="Arial"/>
              </a:rPr>
              <a:t>Gaston, T., and Friedman, D. (2017). Pharmacology of cannabinoids in the treatment of epilepsy. </a:t>
            </a:r>
            <a:r>
              <a:rPr i="1" lang="en-US" sz="1200">
                <a:solidFill>
                  <a:schemeClr val="dk1"/>
                </a:solidFill>
                <a:latin typeface="Arial"/>
                <a:ea typeface="Arial"/>
                <a:cs typeface="Arial"/>
                <a:sym typeface="Arial"/>
              </a:rPr>
              <a:t>Epilepsy &amp; Behavior, 70, </a:t>
            </a:r>
            <a:r>
              <a:rPr i="0" lang="en-US" sz="1200">
                <a:solidFill>
                  <a:schemeClr val="dk1"/>
                </a:solidFill>
                <a:latin typeface="Arial"/>
                <a:ea typeface="Arial"/>
                <a:cs typeface="Arial"/>
                <a:sym typeface="Arial"/>
              </a:rPr>
              <a:t>313-318. </a:t>
            </a:r>
            <a:endParaRPr/>
          </a:p>
          <a:p>
            <a:pPr indent="0" lvl="0" marL="0" marR="0" rtl="0" algn="l">
              <a:spcBef>
                <a:spcPts val="0"/>
              </a:spcBef>
              <a:spcAft>
                <a:spcPts val="0"/>
              </a:spcAft>
              <a:buClr>
                <a:schemeClr val="dk1"/>
              </a:buClr>
              <a:buSzPts val="1200"/>
              <a:buFont typeface="Calibri"/>
              <a:buNone/>
            </a:pPr>
            <a:r>
              <a:t/>
            </a:r>
            <a:endParaRPr i="0" sz="1200">
              <a:solidFill>
                <a:schemeClr val="dk1"/>
              </a:solidFill>
              <a:latin typeface="Arial"/>
              <a:ea typeface="Arial"/>
              <a:cs typeface="Arial"/>
              <a:sym typeface="Arial"/>
            </a:endParaRPr>
          </a:p>
          <a:p>
            <a:pPr indent="0" lvl="0" marL="0" marR="0" rtl="0" algn="l">
              <a:spcBef>
                <a:spcPts val="0"/>
              </a:spcBef>
              <a:spcAft>
                <a:spcPts val="0"/>
              </a:spcAft>
              <a:buClr>
                <a:srgbClr val="000000"/>
              </a:buClr>
              <a:buSzPts val="1200"/>
              <a:buFont typeface="Arial"/>
              <a:buNone/>
            </a:pPr>
            <a:r>
              <a:rPr baseline="30000" lang="en-US" sz="1200">
                <a:solidFill>
                  <a:srgbClr val="000000"/>
                </a:solidFill>
                <a:latin typeface="Arial"/>
                <a:ea typeface="Arial"/>
                <a:cs typeface="Arial"/>
                <a:sym typeface="Arial"/>
              </a:rPr>
              <a:t>29</a:t>
            </a:r>
            <a:r>
              <a:rPr lang="en-US" sz="1200">
                <a:solidFill>
                  <a:srgbClr val="000000"/>
                </a:solidFill>
                <a:latin typeface="Arial"/>
                <a:ea typeface="Arial"/>
                <a:cs typeface="Arial"/>
                <a:sym typeface="Arial"/>
              </a:rPr>
              <a:t>Musshoff, F., &amp; Madea, B. (2006). Review of biologic matrices (Urine, blood, hair) as indicators of recent or ongoing cannabis use. </a:t>
            </a:r>
            <a:r>
              <a:rPr i="1" lang="en-US" sz="1200">
                <a:solidFill>
                  <a:srgbClr val="000000"/>
                </a:solidFill>
                <a:latin typeface="Arial"/>
                <a:ea typeface="Arial"/>
                <a:cs typeface="Arial"/>
                <a:sym typeface="Arial"/>
              </a:rPr>
              <a:t>Therapeutic Drug Monitoring, 28</a:t>
            </a:r>
            <a:r>
              <a:rPr i="0" lang="en-US" sz="1200">
                <a:solidFill>
                  <a:srgbClr val="000000"/>
                </a:solidFill>
                <a:latin typeface="Arial"/>
                <a:ea typeface="Arial"/>
                <a:cs typeface="Arial"/>
                <a:sym typeface="Arial"/>
              </a:rPr>
              <a:t>(2)</a:t>
            </a:r>
            <a:r>
              <a:rPr i="1" lang="en-US" sz="1200">
                <a:solidFill>
                  <a:srgbClr val="000000"/>
                </a:solidFill>
                <a:latin typeface="Arial"/>
                <a:ea typeface="Arial"/>
                <a:cs typeface="Arial"/>
                <a:sym typeface="Arial"/>
              </a:rPr>
              <a:t>, </a:t>
            </a:r>
            <a:r>
              <a:rPr i="0" lang="en-US" sz="1200">
                <a:solidFill>
                  <a:srgbClr val="000000"/>
                </a:solidFill>
                <a:latin typeface="Arial"/>
                <a:ea typeface="Arial"/>
                <a:cs typeface="Arial"/>
                <a:sym typeface="Arial"/>
              </a:rPr>
              <a:t>155-163.</a:t>
            </a:r>
            <a:endParaRPr/>
          </a:p>
          <a:p>
            <a:pPr indent="0" lvl="0" marL="0" marR="0" rtl="0" algn="l">
              <a:spcBef>
                <a:spcPts val="0"/>
              </a:spcBef>
              <a:spcAft>
                <a:spcPts val="0"/>
              </a:spcAft>
              <a:buClr>
                <a:schemeClr val="dk1"/>
              </a:buClr>
              <a:buSzPts val="1200"/>
              <a:buFont typeface="Calibri"/>
              <a:buNone/>
            </a:pPr>
            <a:r>
              <a:t/>
            </a:r>
            <a:endParaRPr sz="12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200"/>
              <a:buFont typeface="Arial"/>
              <a:buNone/>
            </a:pPr>
            <a:r>
              <a:rPr baseline="30000" lang="en-US" sz="1200">
                <a:solidFill>
                  <a:srgbClr val="000000"/>
                </a:solidFill>
                <a:latin typeface="Arial"/>
                <a:ea typeface="Arial"/>
                <a:cs typeface="Arial"/>
                <a:sym typeface="Arial"/>
              </a:rPr>
              <a:t>30</a:t>
            </a:r>
            <a:r>
              <a:rPr lang="en-US" sz="1200">
                <a:solidFill>
                  <a:srgbClr val="000000"/>
                </a:solidFill>
                <a:latin typeface="Arial"/>
                <a:ea typeface="Arial"/>
                <a:cs typeface="Arial"/>
                <a:sym typeface="Arial"/>
              </a:rPr>
              <a:t>Kintz, P., Cirimele, V., &amp; Ludes, B. (2000). Detection of cannabis in oral fluid (saliva) and forehead wipes (sweat) from impaired drivers. </a:t>
            </a:r>
            <a:r>
              <a:rPr i="1" lang="en-US" sz="1200">
                <a:solidFill>
                  <a:srgbClr val="000000"/>
                </a:solidFill>
                <a:latin typeface="Arial"/>
                <a:ea typeface="Arial"/>
                <a:cs typeface="Arial"/>
                <a:sym typeface="Arial"/>
              </a:rPr>
              <a:t>Journal of Analytical Toxicology, 24, 557-561</a:t>
            </a:r>
            <a:endParaRPr/>
          </a:p>
          <a:p>
            <a:pPr indent="0" lvl="0" marL="0" marR="0" rtl="0" algn="l">
              <a:spcBef>
                <a:spcPts val="0"/>
              </a:spcBef>
              <a:spcAft>
                <a:spcPts val="0"/>
              </a:spcAft>
              <a:buClr>
                <a:schemeClr val="dk1"/>
              </a:buClr>
              <a:buSzPts val="1200"/>
              <a:buFont typeface="Calibri"/>
              <a:buNone/>
            </a:pPr>
            <a:r>
              <a:t/>
            </a:r>
            <a:endParaRPr sz="12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200"/>
              <a:buFont typeface="Arial"/>
              <a:buNone/>
            </a:pPr>
            <a:r>
              <a:rPr baseline="30000" lang="en-US" sz="1200">
                <a:solidFill>
                  <a:srgbClr val="000000"/>
                </a:solidFill>
                <a:latin typeface="Arial"/>
                <a:ea typeface="Arial"/>
                <a:cs typeface="Arial"/>
                <a:sym typeface="Arial"/>
              </a:rPr>
              <a:t>31</a:t>
            </a:r>
            <a:r>
              <a:rPr lang="en-US" sz="1200">
                <a:solidFill>
                  <a:srgbClr val="000000"/>
                </a:solidFill>
                <a:latin typeface="Arial"/>
                <a:ea typeface="Arial"/>
                <a:cs typeface="Arial"/>
                <a:sym typeface="Arial"/>
              </a:rPr>
              <a:t>Kintz, P., Cirimele, V., &amp; Ludes, B. (2000). Detection of cannabis in oral fluid (saliva) and forehead wipes (sweat) from impaired drivers. </a:t>
            </a:r>
            <a:r>
              <a:rPr i="1" lang="en-US" sz="1200">
                <a:solidFill>
                  <a:srgbClr val="000000"/>
                </a:solidFill>
                <a:latin typeface="Arial"/>
                <a:ea typeface="Arial"/>
                <a:cs typeface="Arial"/>
                <a:sym typeface="Arial"/>
              </a:rPr>
              <a:t>Journal of Analytical Toxicology, 24, 557-561</a:t>
            </a:r>
            <a:endParaRPr/>
          </a:p>
          <a:p>
            <a:pPr indent="0" lvl="0" marL="0" marR="0" rtl="0" algn="l">
              <a:spcBef>
                <a:spcPts val="0"/>
              </a:spcBef>
              <a:spcAft>
                <a:spcPts val="0"/>
              </a:spcAft>
              <a:buClr>
                <a:schemeClr val="dk1"/>
              </a:buClr>
              <a:buSzPts val="1200"/>
              <a:buFont typeface="Calibri"/>
              <a:buNone/>
            </a:pPr>
            <a:r>
              <a:t/>
            </a:r>
            <a:endParaRPr sz="12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200"/>
              <a:buFont typeface="Arial"/>
              <a:buNone/>
            </a:pPr>
            <a:r>
              <a:rPr baseline="30000" lang="en-US" sz="1200">
                <a:solidFill>
                  <a:srgbClr val="000000"/>
                </a:solidFill>
                <a:latin typeface="Arial"/>
                <a:ea typeface="Arial"/>
                <a:cs typeface="Arial"/>
                <a:sym typeface="Arial"/>
              </a:rPr>
              <a:t>32</a:t>
            </a:r>
            <a:r>
              <a:rPr lang="en-US" sz="1200">
                <a:solidFill>
                  <a:srgbClr val="000000"/>
                </a:solidFill>
                <a:latin typeface="Arial"/>
                <a:ea typeface="Arial"/>
                <a:cs typeface="Arial"/>
                <a:sym typeface="Arial"/>
              </a:rPr>
              <a:t>Musshoff, F., &amp; Madea, B. (2006). Review of biologic matrices (Urine, blood, hair) as indicators of recent or ongoing cannabis use. </a:t>
            </a:r>
            <a:r>
              <a:rPr i="1" lang="en-US" sz="1200">
                <a:solidFill>
                  <a:srgbClr val="000000"/>
                </a:solidFill>
                <a:latin typeface="Arial"/>
                <a:ea typeface="Arial"/>
                <a:cs typeface="Arial"/>
                <a:sym typeface="Arial"/>
              </a:rPr>
              <a:t>Therapeutic Drug Monitoring, 28</a:t>
            </a:r>
            <a:r>
              <a:rPr i="0" lang="en-US" sz="1200">
                <a:solidFill>
                  <a:srgbClr val="000000"/>
                </a:solidFill>
                <a:latin typeface="Arial"/>
                <a:ea typeface="Arial"/>
                <a:cs typeface="Arial"/>
                <a:sym typeface="Arial"/>
              </a:rPr>
              <a:t>(2)</a:t>
            </a:r>
            <a:r>
              <a:rPr i="1" lang="en-US" sz="1200">
                <a:solidFill>
                  <a:srgbClr val="000000"/>
                </a:solidFill>
                <a:latin typeface="Arial"/>
                <a:ea typeface="Arial"/>
                <a:cs typeface="Arial"/>
                <a:sym typeface="Arial"/>
              </a:rPr>
              <a:t>, </a:t>
            </a:r>
            <a:r>
              <a:rPr i="0" lang="en-US" sz="1200">
                <a:solidFill>
                  <a:srgbClr val="000000"/>
                </a:solidFill>
                <a:latin typeface="Arial"/>
                <a:ea typeface="Arial"/>
                <a:cs typeface="Arial"/>
                <a:sym typeface="Arial"/>
              </a:rPr>
              <a:t>155-163.</a:t>
            </a:r>
            <a:endParaRPr/>
          </a:p>
          <a:p>
            <a:pPr indent="0" lvl="0" marL="0" marR="0" rtl="0" algn="l">
              <a:spcBef>
                <a:spcPts val="0"/>
              </a:spcBef>
              <a:spcAft>
                <a:spcPts val="0"/>
              </a:spcAft>
              <a:buClr>
                <a:schemeClr val="dk1"/>
              </a:buClr>
              <a:buSzPts val="1200"/>
              <a:buFont typeface="Calibri"/>
              <a:buNone/>
            </a:pPr>
            <a:r>
              <a:t/>
            </a:r>
            <a:endParaRPr i="0" sz="12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200"/>
              <a:buFont typeface="Arial"/>
              <a:buNone/>
            </a:pPr>
            <a:r>
              <a:rPr i="0" lang="en-US" sz="1200">
                <a:solidFill>
                  <a:srgbClr val="000000"/>
                </a:solidFill>
                <a:latin typeface="Arial"/>
                <a:ea typeface="Arial"/>
                <a:cs typeface="Arial"/>
                <a:sym typeface="Arial"/>
              </a:rPr>
              <a:t>Image </a:t>
            </a:r>
            <a:endParaRPr/>
          </a:p>
          <a:p>
            <a:pPr indent="0" lvl="0" marL="0" marR="0" rtl="0" algn="l">
              <a:spcBef>
                <a:spcPts val="0"/>
              </a:spcBef>
              <a:spcAft>
                <a:spcPts val="0"/>
              </a:spcAft>
              <a:buClr>
                <a:schemeClr val="dk1"/>
              </a:buClr>
              <a:buSzPts val="1200"/>
              <a:buFont typeface="Calibri"/>
              <a:buNone/>
            </a:pPr>
            <a:r>
              <a:t/>
            </a:r>
            <a:endParaRPr i="0" sz="12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Photo (Creative Commons Insert): https://www.flickr.com/photos/mitopencourseware/3971218827/</a:t>
            </a:r>
            <a:endParaRPr/>
          </a:p>
          <a:p>
            <a:pPr indent="0" lvl="0" marL="0" marR="0" rtl="0" algn="l">
              <a:spcBef>
                <a:spcPts val="0"/>
              </a:spcBef>
              <a:spcAft>
                <a:spcPts val="0"/>
              </a:spcAft>
              <a:buClr>
                <a:schemeClr val="dk1"/>
              </a:buClr>
              <a:buSzPts val="1200"/>
              <a:buFont typeface="Calibri"/>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370" name="Google Shape;37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Extra-hepatic tissues: Gallbladder, Pancreas, Intestine/duodenum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Inaba &amp; Cohen state that THC may be in the body of the chronic user for up to 3 months – with residual amounts continuing to disrupt physical, mental, and emotional functions (p. 6.39)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References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aseline="30000" lang="en-US" sz="1200"/>
              <a:t>33</a:t>
            </a:r>
            <a:r>
              <a:rPr lang="en-US" sz="1200"/>
              <a:t>Koob, G., and Le Moal, M. (2006). </a:t>
            </a:r>
            <a:r>
              <a:rPr i="1" lang="en-US" sz="1200"/>
              <a:t>Neurobiology of addiction </a:t>
            </a:r>
            <a:r>
              <a:rPr i="0" lang="en-US" sz="1200"/>
              <a:t>(Chapter 7). Boston, MA: Elsevier Inc. ISBN-13: 978-0-12-419239-3.</a:t>
            </a:r>
            <a:endParaRPr/>
          </a:p>
          <a:p>
            <a:pPr indent="0" lvl="0" marL="0" marR="0" rtl="0" algn="l">
              <a:lnSpc>
                <a:spcPct val="100000"/>
              </a:lnSpc>
              <a:spcBef>
                <a:spcPts val="0"/>
              </a:spcBef>
              <a:spcAft>
                <a:spcPts val="0"/>
              </a:spcAft>
              <a:buClr>
                <a:schemeClr val="dk1"/>
              </a:buClr>
              <a:buSzPts val="1200"/>
              <a:buFont typeface="Calibri"/>
              <a:buNone/>
            </a:pPr>
            <a:r>
              <a:t/>
            </a:r>
            <a:endParaRPr baseline="30000" sz="1200"/>
          </a:p>
          <a:p>
            <a:pPr indent="0" lvl="0" marL="0" marR="0" rtl="0" algn="l">
              <a:lnSpc>
                <a:spcPct val="100000"/>
              </a:lnSpc>
              <a:spcBef>
                <a:spcPts val="0"/>
              </a:spcBef>
              <a:spcAft>
                <a:spcPts val="0"/>
              </a:spcAft>
              <a:buClr>
                <a:schemeClr val="dk1"/>
              </a:buClr>
              <a:buSzPts val="1200"/>
              <a:buFont typeface="Calibri"/>
              <a:buNone/>
            </a:pPr>
            <a:r>
              <a:rPr baseline="30000" lang="en-US" sz="1200"/>
              <a:t>33</a:t>
            </a:r>
            <a:r>
              <a:rPr lang="en-US" sz="1200"/>
              <a:t>Koob, G., and Le Moal, M. (2006). </a:t>
            </a:r>
            <a:r>
              <a:rPr i="1" lang="en-US" sz="1200"/>
              <a:t>Neurobiology of addiction </a:t>
            </a:r>
            <a:r>
              <a:rPr i="0" lang="en-US" sz="1200"/>
              <a:t>(Chapter 7). Boston, MA: Elsevier Inc. ISBN-13: 978-0-12-419239-3.</a:t>
            </a:r>
            <a:endParaRPr/>
          </a:p>
          <a:p>
            <a:pPr indent="0" lvl="0" marL="0" marR="0" rtl="0" algn="l">
              <a:lnSpc>
                <a:spcPct val="100000"/>
              </a:lnSpc>
              <a:spcBef>
                <a:spcPts val="0"/>
              </a:spcBef>
              <a:spcAft>
                <a:spcPts val="0"/>
              </a:spcAft>
              <a:buClr>
                <a:schemeClr val="dk1"/>
              </a:buClr>
              <a:buSzPts val="1200"/>
              <a:buFont typeface="Calibri"/>
              <a:buNone/>
            </a:pPr>
            <a:r>
              <a:t/>
            </a:r>
            <a:endParaRPr baseline="30000" sz="1200"/>
          </a:p>
          <a:p>
            <a:pPr indent="0" lvl="0" marL="0" rtl="0" algn="l">
              <a:spcBef>
                <a:spcPts val="0"/>
              </a:spcBef>
              <a:spcAft>
                <a:spcPts val="0"/>
              </a:spcAft>
              <a:buNone/>
            </a:pPr>
            <a:r>
              <a:rPr baseline="30000" lang="en-US" sz="1200"/>
              <a:t>34</a:t>
            </a:r>
            <a:r>
              <a:rPr lang="en-US" sz="1200"/>
              <a:t>Lowe, R., Abraham, T., Darwin, W., Herning, R., Lud Cadet, J., and Huestis, M. (2009). Extended urinary Δ9-Tetrahydrocannabinol excretion in chronic cannabis users precludes use as a biomarker of new drug exposure. </a:t>
            </a:r>
            <a:r>
              <a:rPr i="1" lang="en-US" sz="1200"/>
              <a:t>Drug &amp; Alcohol Dependence, 105</a:t>
            </a:r>
            <a:r>
              <a:rPr i="0" lang="en-US" sz="1200"/>
              <a:t>(1-2), 24-32. doi: 10.1016/j.drugalcdep.2009.05.027.</a:t>
            </a:r>
            <a:endParaRPr/>
          </a:p>
          <a:p>
            <a:pPr indent="0" lvl="0" marL="0" rtl="0" algn="l">
              <a:spcBef>
                <a:spcPts val="0"/>
              </a:spcBef>
              <a:spcAft>
                <a:spcPts val="0"/>
              </a:spcAft>
              <a:buNone/>
            </a:pPr>
            <a:r>
              <a:t/>
            </a:r>
            <a:endParaRPr i="0"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0" name="Google Shape;38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Provide a brief summary of the purpose of the PTTC Network, which funded and created this slide deck, and offers other prevention training and technical assistance services.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purpose of the Prevention Technology Transfer Center, or PTTC, Network is to improve the implementation and delivery of effective substance use disorder prevention interventions.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PTTCs provide training and technical assistance services to the substance use disorder prevention field.</a:t>
            </a:r>
            <a:endParaRPr/>
          </a:p>
          <a:p>
            <a:pPr indent="0" lvl="0" marL="0" rtl="0" algn="l">
              <a:spcBef>
                <a:spcPts val="0"/>
              </a:spcBef>
              <a:spcAft>
                <a:spcPts val="0"/>
              </a:spcAft>
              <a:buNone/>
            </a:pPr>
            <a:r>
              <a:rPr lang="en-US"/>
              <a:t>Services are:</a:t>
            </a:r>
            <a:endParaRPr/>
          </a:p>
          <a:p>
            <a:pPr indent="-171450" lvl="0" marL="171450" rtl="0" algn="l">
              <a:spcBef>
                <a:spcPts val="0"/>
              </a:spcBef>
              <a:spcAft>
                <a:spcPts val="0"/>
              </a:spcAft>
              <a:buClr>
                <a:schemeClr val="dk1"/>
              </a:buClr>
              <a:buSzPts val="1200"/>
              <a:buFont typeface="Arial"/>
              <a:buChar char="•"/>
            </a:pPr>
            <a:r>
              <a:rPr lang="en-US"/>
              <a:t>Tailored to meet the needs of the recipients in the field</a:t>
            </a:r>
            <a:endParaRPr/>
          </a:p>
          <a:p>
            <a:pPr indent="-171450" lvl="0" marL="171450" rtl="0" algn="l">
              <a:spcBef>
                <a:spcPts val="0"/>
              </a:spcBef>
              <a:spcAft>
                <a:spcPts val="0"/>
              </a:spcAft>
              <a:buClr>
                <a:schemeClr val="dk1"/>
              </a:buClr>
              <a:buSzPts val="1200"/>
              <a:buFont typeface="Arial"/>
              <a:buChar char="•"/>
            </a:pPr>
            <a:r>
              <a:rPr lang="en-US"/>
              <a:t>Based in prevention science and use evidence-based and promising practices</a:t>
            </a:r>
            <a:endParaRPr/>
          </a:p>
          <a:p>
            <a:pPr indent="-171450" lvl="0" marL="171450" rtl="0" algn="l">
              <a:spcBef>
                <a:spcPts val="0"/>
              </a:spcBef>
              <a:spcAft>
                <a:spcPts val="0"/>
              </a:spcAft>
              <a:buClr>
                <a:schemeClr val="dk1"/>
              </a:buClr>
              <a:buSzPts val="1200"/>
              <a:buFont typeface="Arial"/>
              <a:buChar char="•"/>
            </a:pPr>
            <a:r>
              <a:rPr lang="en-US"/>
              <a:t>And leverage the expertise and resources available through alliances within and across HHS regions and the PTTC Network.</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The PTTC Network has additional training and technical assistance resources available.  This includes other tools and resources around marijuana and marijuana prevention.</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Encourage your audience to visit the PTTC Network website to learn more. Specifically point out the PTTC that serves your region and provide their website and contact information.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PTTC services are accessible to all who are working on prevention in their communities. </a:t>
            </a:r>
            <a:endParaRPr/>
          </a:p>
          <a:p>
            <a:pPr indent="0" lvl="0" marL="0" rtl="0" algn="l">
              <a:spcBef>
                <a:spcPts val="0"/>
              </a:spcBef>
              <a:spcAft>
                <a:spcPts val="0"/>
              </a:spcAft>
              <a:buNone/>
            </a:pPr>
            <a:r>
              <a:t/>
            </a:r>
            <a:endParaRPr>
              <a:latin typeface="Arial"/>
              <a:ea typeface="Arial"/>
              <a:cs typeface="Arial"/>
              <a:sym typeface="Arial"/>
            </a:endParaRPr>
          </a:p>
        </p:txBody>
      </p:sp>
      <p:sp>
        <p:nvSpPr>
          <p:cNvPr id="389" name="Google Shape;38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Understanding the endocannabinoid system</a:t>
            </a:r>
            <a:endParaRPr/>
          </a:p>
          <a:p>
            <a:pPr indent="0" lvl="0" marL="0" rtl="0" algn="l">
              <a:spcBef>
                <a:spcPts val="0"/>
              </a:spcBef>
              <a:spcAft>
                <a:spcPts val="0"/>
              </a:spcAft>
              <a:buNone/>
            </a:pPr>
            <a:r>
              <a:rPr lang="en-US"/>
              <a:t>NIDA lecture</a:t>
            </a:r>
            <a:endParaRPr/>
          </a:p>
          <a:p>
            <a:pPr indent="0" lvl="0" marL="0" rtl="0" algn="l">
              <a:spcBef>
                <a:spcPts val="0"/>
              </a:spcBef>
              <a:spcAft>
                <a:spcPts val="0"/>
              </a:spcAft>
              <a:buNone/>
            </a:pPr>
            <a:r>
              <a:rPr lang="en-US"/>
              <a:t>https://youtu.be/3sEwoJv_NRc</a:t>
            </a:r>
            <a:endParaRPr/>
          </a:p>
        </p:txBody>
      </p:sp>
      <p:sp>
        <p:nvSpPr>
          <p:cNvPr id="416" name="Google Shape;41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p:txBody>
      </p:sp>
      <p:sp>
        <p:nvSpPr>
          <p:cNvPr id="423" name="Google Shape;42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PTTC Network consists of 10 Regional Prevention Technology Transfer Centers, or PTTCs.  You may want to highlight and mention the PTTC that serves your region.</a:t>
            </a:r>
            <a:endParaRPr/>
          </a:p>
          <a:p>
            <a:pPr indent="0" lvl="0" marL="0" rtl="0" algn="l">
              <a:spcBef>
                <a:spcPts val="0"/>
              </a:spcBef>
              <a:spcAft>
                <a:spcPts val="0"/>
              </a:spcAft>
              <a:buNone/>
            </a:pPr>
            <a:r>
              <a:rPr lang="en-US"/>
              <a:t>The Network also consists of two national specialty centers:</a:t>
            </a:r>
            <a:endParaRPr/>
          </a:p>
          <a:p>
            <a:pPr indent="-171450" lvl="0" marL="171450" rtl="0" algn="l">
              <a:spcBef>
                <a:spcPts val="0"/>
              </a:spcBef>
              <a:spcAft>
                <a:spcPts val="0"/>
              </a:spcAft>
              <a:buClr>
                <a:schemeClr val="dk1"/>
              </a:buClr>
              <a:buSzPts val="1200"/>
              <a:buFont typeface="Arial"/>
              <a:buChar char="•"/>
            </a:pPr>
            <a:r>
              <a:rPr lang="en-US"/>
              <a:t>National Hispanic and Latino PTTC</a:t>
            </a:r>
            <a:endParaRPr/>
          </a:p>
          <a:p>
            <a:pPr indent="-171450" lvl="0" marL="171450" rtl="0" algn="l">
              <a:spcBef>
                <a:spcPts val="0"/>
              </a:spcBef>
              <a:spcAft>
                <a:spcPts val="0"/>
              </a:spcAft>
              <a:buClr>
                <a:schemeClr val="dk1"/>
              </a:buClr>
              <a:buSzPts val="1200"/>
              <a:buFont typeface="Arial"/>
              <a:buChar char="•"/>
            </a:pPr>
            <a:r>
              <a:rPr lang="en-US"/>
              <a:t>National American Indian and Alaska Native PTTC</a:t>
            </a:r>
            <a:endParaRPr/>
          </a:p>
        </p:txBody>
      </p:sp>
      <p:sp>
        <p:nvSpPr>
          <p:cNvPr id="144" name="Google Shape;1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Adolescence, the phase of human life between childhood and adulthood, is a time of amazing transition and can be a very positive time for youth.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It is a time where youth naturally seek new experiences, take risks, learn how to manage strong emotions.  All of these help people transition from childhood to adulthood and can provide excellent learning experiences.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It is also a time when the brain is not fully developed, so going through these processes also have the potential to damage adolescents’ health.  For example, a risk an adolescent might take is not using their seatbelt when driving or having unprotected sexual intercourse.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[transition to next slide] Research in developmental psychology and neuroscience demonstrate an extensive reorganization of the brain during adolescence that help explain why this natural and positive phase of development includes the potential for extensive harm.</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Reference</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  </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Konrad, K., Firk, C., &amp; Uhlhaas, P. J. (2013). Brain development during adolescence: neuroscientific insights into this developmental period. </a:t>
            </a:r>
            <a:r>
              <a:rPr b="0" i="1" lang="en-US" sz="1200">
                <a:solidFill>
                  <a:schemeClr val="dk1"/>
                </a:solidFill>
                <a:latin typeface="Arial"/>
                <a:ea typeface="Arial"/>
                <a:cs typeface="Arial"/>
                <a:sym typeface="Arial"/>
              </a:rPr>
              <a:t>Deutsches Arzteblatt international</a:t>
            </a:r>
            <a:r>
              <a:rPr b="0" i="0" lang="en-US" sz="1200">
                <a:solidFill>
                  <a:schemeClr val="dk1"/>
                </a:solidFill>
                <a:latin typeface="Arial"/>
                <a:ea typeface="Arial"/>
                <a:cs typeface="Arial"/>
                <a:sym typeface="Arial"/>
              </a:rPr>
              <a:t>, </a:t>
            </a:r>
            <a:r>
              <a:rPr b="0" i="1" lang="en-US" sz="1200">
                <a:solidFill>
                  <a:schemeClr val="dk1"/>
                </a:solidFill>
                <a:latin typeface="Arial"/>
                <a:ea typeface="Arial"/>
                <a:cs typeface="Arial"/>
                <a:sym typeface="Arial"/>
              </a:rPr>
              <a:t>110</a:t>
            </a:r>
            <a:r>
              <a:rPr b="0" i="0" lang="en-US" sz="1200">
                <a:solidFill>
                  <a:schemeClr val="dk1"/>
                </a:solidFill>
                <a:latin typeface="Arial"/>
                <a:ea typeface="Arial"/>
                <a:cs typeface="Arial"/>
                <a:sym typeface="Arial"/>
              </a:rPr>
              <a:t>(25), 425–431. doi:10.3238/arztebl.2013.0425.</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Image </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Getty images: 976595402</a:t>
            </a:r>
            <a:endParaRPr/>
          </a:p>
          <a:p>
            <a:pPr indent="0" lvl="0" marL="0" rtl="0" algn="l">
              <a:spcBef>
                <a:spcPts val="0"/>
              </a:spcBef>
              <a:spcAft>
                <a:spcPts val="0"/>
              </a:spcAft>
              <a:buNone/>
            </a:pPr>
            <a:r>
              <a:t/>
            </a:r>
            <a:endParaRPr>
              <a:latin typeface="Arial"/>
              <a:ea typeface="Arial"/>
              <a:cs typeface="Arial"/>
              <a:sym typeface="Arial"/>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Parts and Regions</a:t>
            </a:r>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Cerebrum (two sides, called hemispheres)</a:t>
            </a:r>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Cortex: outer layer, 4 regions: </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Frontal lobe</a:t>
            </a:r>
            <a:r>
              <a:rPr lang="en-US">
                <a:latin typeface="Arial"/>
                <a:ea typeface="Arial"/>
                <a:cs typeface="Arial"/>
                <a:sym typeface="Arial"/>
              </a:rPr>
              <a:t>: Personality/ emotions, higher thinking skills like problem solving, and controlling movement. Continues to develop until mid-20’s. </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Temporal lobe</a:t>
            </a:r>
            <a:r>
              <a:rPr lang="en-US">
                <a:latin typeface="Arial"/>
                <a:ea typeface="Arial"/>
                <a:cs typeface="Arial"/>
                <a:sym typeface="Arial"/>
              </a:rPr>
              <a:t>: helps process hearing and other senses, and language and reading</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Parietal lobe</a:t>
            </a:r>
            <a:r>
              <a:rPr lang="en-US">
                <a:latin typeface="Arial"/>
                <a:ea typeface="Arial"/>
                <a:cs typeface="Arial"/>
                <a:sym typeface="Arial"/>
              </a:rPr>
              <a:t>: senses, attention, language</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Occipital lobe:</a:t>
            </a:r>
            <a:r>
              <a:rPr lang="en-US">
                <a:latin typeface="Arial"/>
                <a:ea typeface="Arial"/>
                <a:cs typeface="Arial"/>
                <a:sym typeface="Arial"/>
              </a:rPr>
              <a:t> eyes see,  such asshapes and colors</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Thalamus</a:t>
            </a:r>
            <a:r>
              <a:rPr lang="en-US">
                <a:latin typeface="Arial"/>
                <a:ea typeface="Arial"/>
                <a:cs typeface="Arial"/>
                <a:sym typeface="Arial"/>
              </a:rPr>
              <a:t>: relays sensory and motor information to cortext, helps with consciousness, sleep, and alertness</a:t>
            </a:r>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12 pairs of cranial nervs carry </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Cerebellum</a:t>
            </a:r>
            <a:r>
              <a:rPr lang="en-US">
                <a:latin typeface="Arial"/>
                <a:ea typeface="Arial"/>
                <a:cs typeface="Arial"/>
                <a:sym typeface="Arial"/>
              </a:rPr>
              <a:t>: key role in motor control, coordination, and spatial navigation</a:t>
            </a:r>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Under is the </a:t>
            </a:r>
            <a:r>
              <a:rPr lang="en-US" u="sng">
                <a:latin typeface="Arial"/>
                <a:ea typeface="Arial"/>
                <a:cs typeface="Arial"/>
                <a:sym typeface="Arial"/>
              </a:rPr>
              <a:t>brain stem</a:t>
            </a:r>
            <a:r>
              <a:rPr lang="en-US">
                <a:latin typeface="Arial"/>
                <a:ea typeface="Arial"/>
                <a:cs typeface="Arial"/>
                <a:sym typeface="Arial"/>
              </a:rPr>
              <a:t>: connects brain to spinal cord. Brain Stem includes </a:t>
            </a:r>
            <a:r>
              <a:rPr lang="en-US" u="sng">
                <a:latin typeface="Arial"/>
                <a:ea typeface="Arial"/>
                <a:cs typeface="Arial"/>
                <a:sym typeface="Arial"/>
              </a:rPr>
              <a:t>pons</a:t>
            </a:r>
            <a:r>
              <a:rPr lang="en-US">
                <a:latin typeface="Arial"/>
                <a:ea typeface="Arial"/>
                <a:cs typeface="Arial"/>
                <a:sym typeface="Arial"/>
              </a:rPr>
              <a:t> which helps control breathing and </a:t>
            </a:r>
            <a:r>
              <a:rPr lang="en-US" u="sng">
                <a:latin typeface="Arial"/>
                <a:ea typeface="Arial"/>
                <a:cs typeface="Arial"/>
                <a:sym typeface="Arial"/>
              </a:rPr>
              <a:t>medulla oblongata </a:t>
            </a:r>
            <a:r>
              <a:rPr lang="en-US">
                <a:latin typeface="Arial"/>
                <a:ea typeface="Arial"/>
                <a:cs typeface="Arial"/>
                <a:sym typeface="Arial"/>
              </a:rPr>
              <a:t>which regulates heart and bodily reflexes</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Limbic system</a:t>
            </a:r>
            <a:r>
              <a:rPr lang="en-US">
                <a:latin typeface="Arial"/>
                <a:ea typeface="Arial"/>
                <a:cs typeface="Arial"/>
                <a:sym typeface="Arial"/>
              </a:rPr>
              <a:t>: under the cortex. Processes emotions and drives; contains the reward circuit that produces dopamine.  Includes </a:t>
            </a:r>
            <a:r>
              <a:rPr lang="en-US" u="sng">
                <a:latin typeface="Arial"/>
                <a:ea typeface="Arial"/>
                <a:cs typeface="Arial"/>
                <a:sym typeface="Arial"/>
              </a:rPr>
              <a:t>amygdala</a:t>
            </a:r>
            <a:r>
              <a:rPr lang="en-US" u="none">
                <a:latin typeface="Arial"/>
                <a:ea typeface="Arial"/>
                <a:cs typeface="Arial"/>
                <a:sym typeface="Arial"/>
              </a:rPr>
              <a:t> (processes emotions) and the </a:t>
            </a:r>
            <a:r>
              <a:rPr lang="en-US" u="sng">
                <a:latin typeface="Arial"/>
                <a:ea typeface="Arial"/>
                <a:cs typeface="Arial"/>
                <a:sym typeface="Arial"/>
              </a:rPr>
              <a:t>hippocampus </a:t>
            </a:r>
            <a:r>
              <a:rPr lang="en-US" u="none">
                <a:latin typeface="Arial"/>
                <a:ea typeface="Arial"/>
                <a:cs typeface="Arial"/>
                <a:sym typeface="Arial"/>
              </a:rPr>
              <a:t>(memory indexer)</a:t>
            </a:r>
            <a:endParaRPr/>
          </a:p>
          <a:p>
            <a:pPr indent="0" lvl="0" marL="0" marR="0" rtl="0" algn="l">
              <a:lnSpc>
                <a:spcPct val="100000"/>
              </a:lnSpc>
              <a:spcBef>
                <a:spcPts val="0"/>
              </a:spcBef>
              <a:spcAft>
                <a:spcPts val="0"/>
              </a:spcAft>
              <a:buClr>
                <a:schemeClr val="dk1"/>
              </a:buClr>
              <a:buSzPts val="1200"/>
              <a:buFont typeface="Arial"/>
              <a:buNone/>
            </a:pPr>
            <a:r>
              <a:rPr lang="en-US" u="sng">
                <a:latin typeface="Arial"/>
                <a:ea typeface="Arial"/>
                <a:cs typeface="Arial"/>
                <a:sym typeface="Arial"/>
              </a:rPr>
              <a:t>Hypothalamus, pituitary, pineal glands</a:t>
            </a:r>
            <a:r>
              <a:rPr lang="en-US" u="none">
                <a:latin typeface="Arial"/>
                <a:ea typeface="Arial"/>
                <a:cs typeface="Arial"/>
                <a:sym typeface="Arial"/>
              </a:rPr>
              <a:t>: releases key hormones</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This five minute video provides an overview by scientists at the National Institute on Drug Abuse (NIDA) and explains the major components and functions of the human brain.   Adolescence is a period of significant brain development, with both substantial changes in both brain structure and brain function.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Image </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Getty image: 500676458</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Video </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u="sng">
                <a:solidFill>
                  <a:schemeClr val="hlink"/>
                </a:solidFill>
                <a:latin typeface="Arial"/>
                <a:ea typeface="Arial"/>
                <a:cs typeface="Arial"/>
                <a:sym typeface="Arial"/>
                <a:hlinkClick r:id="rId2"/>
              </a:rPr>
              <a:t>https://www.youtube.com/watch?v=0-8PvNOdByc</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This image shows how the brain continues to change between the ages of 5 and 20. The blue indicates the areas of the brain that have fully developed; while the green indicates areas that are still developing. In a young child, notice how much of the brain is green; even 15-year-olds have quite a bit of green, which tells us that many parts of their brain are still maturing (Konrad, and Uhlhaas, 2013).</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While the brain is fully grown shortly after birth, brain development and maturation continues to occur.  However, it does not occur evenly throughout our life course or evenly within the brain itself.  There are specific periods of time where more development is happening compared to other time periods.  Adolescents is one of the points in time where the most dynamic changes in the brain occur.  </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b="1" lang="en-US" sz="1200">
                <a:latin typeface="Arial"/>
                <a:ea typeface="Arial"/>
                <a:cs typeface="Arial"/>
                <a:sym typeface="Arial"/>
              </a:rPr>
              <a:t>Brain structure</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Gray matter matures from the back of the brain to the front of the brain, so brain areas responsible for sensory and motor tasks develop earlier than those responsible for the areas of the brain responsible for behavioral control, planning, and risk assessment.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Gray matter changes are related to synaptic pruning. Those that “survive” adolescents are the synapses that are most use.  (“Use it or lose it!”) Other cellular mechanisms might also account for gray matter changes during adolescents, such as the increase in myelination. </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White matter is composed of myelinated axons that quickly conduct neural information.  What matter increases throughout development and moves from inferior to superior areas of the brain, posterior to anterior sections of the brain</a:t>
            </a:r>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Longitudinal studies (studies carried out over several years time) with large samples show that human brains re-organize in several ways during adolescents:</a:t>
            </a:r>
            <a:endParaRPr/>
          </a:p>
          <a:p>
            <a:pPr indent="-228600" lvl="0" marL="228600" rtl="0" algn="l">
              <a:spcBef>
                <a:spcPts val="0"/>
              </a:spcBef>
              <a:spcAft>
                <a:spcPts val="0"/>
              </a:spcAft>
              <a:buClr>
                <a:schemeClr val="dk1"/>
              </a:buClr>
              <a:buSzPts val="1200"/>
              <a:buFont typeface="Arial"/>
              <a:buAutoNum type="alphaLcParenR"/>
            </a:pPr>
            <a:r>
              <a:rPr lang="en-US" sz="1200">
                <a:latin typeface="Arial"/>
                <a:ea typeface="Arial"/>
                <a:cs typeface="Arial"/>
                <a:sym typeface="Arial"/>
              </a:rPr>
              <a:t>Many synapses are eliminated </a:t>
            </a:r>
            <a:endParaRPr/>
          </a:p>
          <a:p>
            <a:pPr indent="-228600" lvl="0" marL="228600" rtl="0" algn="l">
              <a:spcBef>
                <a:spcPts val="0"/>
              </a:spcBef>
              <a:spcAft>
                <a:spcPts val="0"/>
              </a:spcAft>
              <a:buClr>
                <a:schemeClr val="dk1"/>
              </a:buClr>
              <a:buSzPts val="1200"/>
              <a:buFont typeface="Arial"/>
              <a:buAutoNum type="alphaLcParenR"/>
            </a:pPr>
            <a:r>
              <a:rPr lang="en-US" sz="1200">
                <a:latin typeface="Arial"/>
                <a:ea typeface="Arial"/>
                <a:cs typeface="Arial"/>
                <a:sym typeface="Arial"/>
              </a:rPr>
              <a:t>White matter increases as gray matter decreases in volume</a:t>
            </a:r>
            <a:endParaRPr/>
          </a:p>
          <a:p>
            <a:pPr indent="-228600" lvl="0" marL="228600" rtl="0" algn="l">
              <a:spcBef>
                <a:spcPts val="0"/>
              </a:spcBef>
              <a:spcAft>
                <a:spcPts val="0"/>
              </a:spcAft>
              <a:buClr>
                <a:schemeClr val="dk1"/>
              </a:buClr>
              <a:buSzPts val="1200"/>
              <a:buFont typeface="Arial"/>
              <a:buAutoNum type="alphaLcParenR"/>
            </a:pPr>
            <a:r>
              <a:rPr lang="en-US" sz="1200">
                <a:latin typeface="Arial"/>
                <a:ea typeface="Arial"/>
                <a:cs typeface="Arial"/>
                <a:sym typeface="Arial"/>
              </a:rPr>
              <a:t>Neurotransmitter systems change</a:t>
            </a:r>
            <a:endParaRPr/>
          </a:p>
          <a:p>
            <a:pPr indent="0" lvl="0" marL="0" rtl="0" algn="l">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lang="en-US" sz="1200">
                <a:latin typeface="Arial"/>
                <a:ea typeface="Arial"/>
                <a:cs typeface="Arial"/>
                <a:sym typeface="Arial"/>
              </a:rPr>
              <a:t>All of these changes result in shifts in cognitive functioning and emotional regulation that is often observed among adolescents.  </a:t>
            </a:r>
            <a:endParaRPr sz="1200">
              <a:latin typeface="Arial"/>
              <a:ea typeface="Arial"/>
              <a:cs typeface="Arial"/>
              <a:sym typeface="Arial"/>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Prevention during youth is especially critical.  The younger people initiate substance use, the greater the chance that it will lead to more problematic abuse or dependence. While some drugs are more physiologically addictive than others, dependence does not happen instantaneously. Often the behavior and symptoms that signal the possibility of a substance use disorder begin to manifest themselves two to four years before the disorder appears. This indicates that there is a critical window of opportunity for prevention to occur.</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Reference</a:t>
            </a:r>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Konrad, K., Firk, C., &amp; Uhlhaas, P. J. (2013). Brain development during adolescence: neuroscientific insights into this developmental period. </a:t>
            </a:r>
            <a:r>
              <a:rPr b="0" i="1" lang="en-US" sz="1200">
                <a:solidFill>
                  <a:schemeClr val="dk1"/>
                </a:solidFill>
                <a:latin typeface="Arial"/>
                <a:ea typeface="Arial"/>
                <a:cs typeface="Arial"/>
                <a:sym typeface="Arial"/>
              </a:rPr>
              <a:t>Deutsches Arzteblatt international</a:t>
            </a:r>
            <a:r>
              <a:rPr b="0" i="0" lang="en-US" sz="1200">
                <a:solidFill>
                  <a:schemeClr val="dk1"/>
                </a:solidFill>
                <a:latin typeface="Arial"/>
                <a:ea typeface="Arial"/>
                <a:cs typeface="Arial"/>
                <a:sym typeface="Arial"/>
              </a:rPr>
              <a:t>, </a:t>
            </a:r>
            <a:r>
              <a:rPr b="0" i="1" lang="en-US" sz="1200">
                <a:solidFill>
                  <a:schemeClr val="dk1"/>
                </a:solidFill>
                <a:latin typeface="Arial"/>
                <a:ea typeface="Arial"/>
                <a:cs typeface="Arial"/>
                <a:sym typeface="Arial"/>
              </a:rPr>
              <a:t>110</a:t>
            </a:r>
            <a:r>
              <a:rPr b="0" i="0" lang="en-US" sz="1200">
                <a:solidFill>
                  <a:schemeClr val="dk1"/>
                </a:solidFill>
                <a:latin typeface="Arial"/>
                <a:ea typeface="Arial"/>
                <a:cs typeface="Arial"/>
                <a:sym typeface="Arial"/>
              </a:rPr>
              <a:t>(25), 425–431. doi:10.3238/arztebl.2013.0425.</a:t>
            </a:r>
            <a:endParaRPr sz="1200">
              <a:latin typeface="Arial"/>
              <a:ea typeface="Arial"/>
              <a:cs typeface="Arial"/>
              <a:sym typeface="Arial"/>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b="0"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US" sz="1200">
                <a:latin typeface="Arial"/>
                <a:ea typeface="Arial"/>
                <a:cs typeface="Arial"/>
                <a:sym typeface="Arial"/>
              </a:rPr>
              <a:t>Photo citation: </a:t>
            </a:r>
            <a:r>
              <a:rPr lang="en-US" sz="1200">
                <a:latin typeface="Arial"/>
                <a:ea typeface="Arial"/>
                <a:cs typeface="Arial"/>
                <a:sym typeface="Arial"/>
              </a:rPr>
              <a:t>Tau, G. Z. &amp; Peterson, B. S. (2009) Normal development of brain cells.  </a:t>
            </a:r>
            <a:r>
              <a:rPr i="1" lang="en-US" sz="1200">
                <a:latin typeface="Arial"/>
                <a:ea typeface="Arial"/>
                <a:cs typeface="Arial"/>
                <a:sym typeface="Arial"/>
              </a:rPr>
              <a:t>Neuropsychopharmacology, 35</a:t>
            </a:r>
            <a:r>
              <a:rPr lang="en-US" sz="1200">
                <a:latin typeface="Arial"/>
                <a:ea typeface="Arial"/>
                <a:cs typeface="Arial"/>
                <a:sym typeface="Arial"/>
              </a:rPr>
              <a:t>(1), 147-168. doi:10.1038/npp.2009.115 </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From Tau et al (2009):</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a:t>
            </a:r>
            <a:r>
              <a:rPr b="0" i="0" lang="en-US" sz="1200">
                <a:solidFill>
                  <a:schemeClr val="dk1"/>
                </a:solidFill>
                <a:latin typeface="Arial"/>
                <a:ea typeface="Arial"/>
                <a:cs typeface="Arial"/>
                <a:sym typeface="Arial"/>
              </a:rPr>
              <a:t>Gray matter maturation across development. Right lateral and top views of the brain showing the dynamic sequence of temporal changes in gray matter volume over the cortical surface. The images represent modeled data from 52 anatomical MRI scans from 13 individuals 4–21 years of age, each scanned four times at approximately 2-year intervals. Color scale represents gray matter units of volume. Reproduced with permission from </a:t>
            </a:r>
            <a:r>
              <a:rPr b="0" i="0" lang="en-US" sz="1200" u="sng">
                <a:solidFill>
                  <a:schemeClr val="dk1"/>
                </a:solidFill>
                <a:latin typeface="Arial"/>
                <a:ea typeface="Arial"/>
                <a:cs typeface="Arial"/>
                <a:sym typeface="Arial"/>
                <a:hlinkClick r:id="rId2"/>
              </a:rPr>
              <a:t>Gogtay </a:t>
            </a:r>
            <a:r>
              <a:rPr b="0" i="1" lang="en-US" sz="1200" u="sng">
                <a:solidFill>
                  <a:schemeClr val="dk1"/>
                </a:solidFill>
                <a:latin typeface="Arial"/>
                <a:ea typeface="Arial"/>
                <a:cs typeface="Arial"/>
                <a:sym typeface="Arial"/>
                <a:hlinkClick r:id="rId3"/>
              </a:rPr>
              <a:t>et al</a:t>
            </a:r>
            <a:r>
              <a:rPr b="0" i="0" lang="en-US" sz="1200" u="sng">
                <a:solidFill>
                  <a:schemeClr val="dk1"/>
                </a:solidFill>
                <a:latin typeface="Arial"/>
                <a:ea typeface="Arial"/>
                <a:cs typeface="Arial"/>
                <a:sym typeface="Arial"/>
                <a:hlinkClick r:id="rId4"/>
              </a:rPr>
              <a:t> (2004</a:t>
            </a:r>
            <a:r>
              <a:rPr b="0" i="0" lang="en-US" sz="1200">
                <a:solidFill>
                  <a:schemeClr val="dk1"/>
                </a:solidFill>
                <a:latin typeface="Arial"/>
                <a:ea typeface="Arial"/>
                <a:cs typeface="Arial"/>
                <a:sym typeface="Arial"/>
              </a:rPr>
              <a:t>) (Copyright 2004) National Academy of Sciences, USA.”</a:t>
            </a:r>
            <a:endParaRPr/>
          </a:p>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000">
                <a:solidFill>
                  <a:schemeClr val="dk1"/>
                </a:solidFill>
                <a:latin typeface="Times New Roman"/>
                <a:ea typeface="Times New Roman"/>
                <a:cs typeface="Times New Roman"/>
                <a:sym typeface="Times New Roman"/>
              </a:rPr>
              <a:t>‹#›</a:t>
            </a:fld>
            <a:endParaRPr sz="1000">
              <a:solidFill>
                <a:schemeClr val="dk1"/>
              </a:solidFill>
              <a:latin typeface="Times New Roman"/>
              <a:ea typeface="Times New Roman"/>
              <a:cs typeface="Times New Roman"/>
              <a:sym typeface="Times New Roman"/>
            </a:endParaRPr>
          </a:p>
        </p:txBody>
      </p:sp>
      <p:sp>
        <p:nvSpPr>
          <p:cNvPr id="172" name="Google Shape;172;p8:notes"/>
          <p:cNvSpPr txBox="1"/>
          <p:nvPr/>
        </p:nvSpPr>
        <p:spPr>
          <a:xfrm>
            <a:off x="3970761" y="8829356"/>
            <a:ext cx="3038052" cy="465456"/>
          </a:xfrm>
          <a:prstGeom prst="rect">
            <a:avLst/>
          </a:prstGeom>
          <a:noFill/>
          <a:ln>
            <a:noFill/>
          </a:ln>
        </p:spPr>
        <p:txBody>
          <a:bodyPr anchorCtr="0" anchor="b" bIns="46700" lIns="93425" spcFirstLastPara="1" rIns="93425" wrap="square" tIns="46700">
            <a:noAutofit/>
          </a:bodyPr>
          <a:lstStyle/>
          <a:p>
            <a:pPr indent="0" lvl="0" marL="0" marR="0" rtl="0" algn="r">
              <a:lnSpc>
                <a:spcPct val="100000"/>
              </a:lnSpc>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73" name="Google Shape;173;p8:notes"/>
          <p:cNvSpPr/>
          <p:nvPr>
            <p:ph idx="2" type="sldImg"/>
          </p:nvPr>
        </p:nvSpPr>
        <p:spPr>
          <a:xfrm>
            <a:off x="1181100" y="696913"/>
            <a:ext cx="4649788"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8:notes"/>
          <p:cNvSpPr txBox="1"/>
          <p:nvPr>
            <p:ph idx="1" type="body"/>
          </p:nvPr>
        </p:nvSpPr>
        <p:spPr>
          <a:xfrm>
            <a:off x="934299" y="4416268"/>
            <a:ext cx="5141807" cy="4182745"/>
          </a:xfrm>
          <a:prstGeom prst="rect">
            <a:avLst/>
          </a:prstGeom>
          <a:noFill/>
          <a:ln>
            <a:noFill/>
          </a:ln>
        </p:spPr>
        <p:txBody>
          <a:bodyPr anchorCtr="0" anchor="t" bIns="46700" lIns="93425" spcFirstLastPara="1" rIns="93425" wrap="square" tIns="46700">
            <a:noAutofit/>
          </a:bodyPr>
          <a:lstStyle/>
          <a:p>
            <a:pPr indent="0" lvl="0" marL="0" marR="0" rtl="0" algn="l">
              <a:lnSpc>
                <a:spcPct val="100000"/>
              </a:lnSpc>
              <a:spcBef>
                <a:spcPts val="0"/>
              </a:spcBef>
              <a:spcAft>
                <a:spcPts val="0"/>
              </a:spcAft>
              <a:buClr>
                <a:schemeClr val="dk1"/>
              </a:buClr>
              <a:buSzPts val="1200"/>
              <a:buFont typeface="Arial"/>
              <a:buNone/>
            </a:pPr>
            <a:r>
              <a:rPr b="0" lang="en-US">
                <a:latin typeface="Arial"/>
                <a:ea typeface="Arial"/>
                <a:cs typeface="Arial"/>
                <a:sym typeface="Arial"/>
              </a:rPr>
              <a:t>To understand what the scan on the last slide was showing, we need to understand what the different parts of the brain control.</a:t>
            </a:r>
            <a:endParaRPr b="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lang="en-US">
                <a:latin typeface="Arial"/>
                <a:ea typeface="Arial"/>
                <a:cs typeface="Arial"/>
                <a:sym typeface="Arial"/>
              </a:rPr>
              <a:t>The back parts of the brain which develop earlier include the cerebellum and occipital lobes and are important for our having physical coordination, balance, and ability to visually assess our surroundings. </a:t>
            </a:r>
            <a:r>
              <a:rPr lang="en-US">
                <a:latin typeface="Arial"/>
                <a:ea typeface="Arial"/>
                <a:cs typeface="Arial"/>
                <a:sym typeface="Arial"/>
              </a:rPr>
              <a:t>That’s why we usually learn to walk around the age of 1 or 2.</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The temporal lobe, which includes the amygdala and the nucleus accumbens, develops rapidly during </a:t>
            </a:r>
            <a:r>
              <a:rPr b="0" lang="en-US">
                <a:latin typeface="Arial"/>
                <a:ea typeface="Arial"/>
                <a:cs typeface="Arial"/>
                <a:sym typeface="Arial"/>
              </a:rPr>
              <a:t>middle childhood and adolescence. The </a:t>
            </a:r>
            <a:r>
              <a:rPr lang="en-US">
                <a:latin typeface="Arial"/>
                <a:ea typeface="Arial"/>
                <a:cs typeface="Arial"/>
                <a:sym typeface="Arial"/>
              </a:rPr>
              <a:t>amygdala is responsible for our emotions and registering whether something feels pleasurable or painful (e.g. the “terrible twos” and temper tantrums of the preschool years demonstrate the beginning of its development). The nucleus accumbens is located near the amygdala and is part of the reward system. It controls our desire to engage in activities that give us pleasure (e.g. why rewards via positive reinforcement, earning good grades etc. are effective in elementary and middle school). The prefrontal cortex, which is part of the frontal lobe, matures last and is responsible for impulse control (Konrad, and </a:t>
            </a:r>
            <a:r>
              <a:rPr b="0" i="0" lang="en-US" sz="1200">
                <a:solidFill>
                  <a:schemeClr val="dk1"/>
                </a:solidFill>
                <a:latin typeface="Arial"/>
                <a:ea typeface="Arial"/>
                <a:cs typeface="Arial"/>
                <a:sym typeface="Arial"/>
              </a:rPr>
              <a:t>Uhlhaas, 2013)</a:t>
            </a:r>
            <a:r>
              <a:rPr lang="en-US">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brain’s reorganization, from back to front and from inferior to superior processes, helps us understand the cognitive and emotional changes that adolescents display during this period in their life.</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Key executive functions </a:t>
            </a:r>
            <a:r>
              <a:rPr lang="en-US">
                <a:latin typeface="Arial"/>
                <a:ea typeface="Arial"/>
                <a:cs typeface="Arial"/>
                <a:sym typeface="Arial"/>
              </a:rPr>
              <a:t>progress such as cognitive processes that control thought, behavior. This allows for adolescents to adapt to more complex situations over time.</a:t>
            </a:r>
            <a:endParaRPr/>
          </a:p>
          <a:p>
            <a:pPr indent="0" lvl="0" marL="0" rtl="0" algn="l">
              <a:spcBef>
                <a:spcPts val="0"/>
              </a:spcBef>
              <a:spcAft>
                <a:spcPts val="0"/>
              </a:spcAft>
              <a:buNone/>
            </a:pPr>
            <a:r>
              <a:rPr lang="en-US">
                <a:latin typeface="Arial"/>
                <a:ea typeface="Arial"/>
                <a:cs typeface="Arial"/>
                <a:sym typeface="Arial"/>
              </a:rPr>
              <a:t>Other social-affective abilities improve, such as empathy and the ability to imagine one’s self in another’s position. </a:t>
            </a:r>
            <a:endParaRPr/>
          </a:p>
          <a:p>
            <a:pPr indent="0" lvl="0" marL="0" rtl="0" algn="l">
              <a:spcBef>
                <a:spcPts val="0"/>
              </a:spcBef>
              <a:spcAft>
                <a:spcPts val="0"/>
              </a:spcAft>
              <a:buNone/>
            </a:pPr>
            <a:r>
              <a:rPr lang="en-US">
                <a:latin typeface="Arial"/>
                <a:ea typeface="Arial"/>
                <a:cs typeface="Arial"/>
                <a:sym typeface="Arial"/>
              </a:rPr>
              <a:t>The brain’s focal activation improves over time, meaning the regions of the brain that are most relevant to a given task are activated, and fewer irrelevant areas are activated. </a:t>
            </a:r>
            <a:endParaRPr/>
          </a:p>
          <a:p>
            <a:pPr indent="0" lvl="0" marL="0" rtl="0" algn="l">
              <a:spcBef>
                <a:spcPts val="0"/>
              </a:spcBef>
              <a:spcAft>
                <a:spcPts val="0"/>
              </a:spcAft>
              <a:buNone/>
            </a:pPr>
            <a:r>
              <a:rPr lang="en-US">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Changes in brain structure </a:t>
            </a:r>
            <a:r>
              <a:rPr b="1" lang="en-US">
                <a:latin typeface="Arial"/>
                <a:ea typeface="Arial"/>
                <a:cs typeface="Arial"/>
                <a:sym typeface="Arial"/>
              </a:rPr>
              <a:t>are not completely biology-driven</a:t>
            </a:r>
            <a:r>
              <a:rPr lang="en-US">
                <a:latin typeface="Arial"/>
                <a:ea typeface="Arial"/>
                <a:cs typeface="Arial"/>
                <a:sym typeface="Arial"/>
              </a:rPr>
              <a:t>. Some research demonstrates a strong interaction between genetic factors and environmental demands. For example, affect regulation and the relevant brain structures serving it are influenced by parent-child interactions.   </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Reference</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Konrad, K., Firk, C., &amp; Uhlhaas, P. J. (2013). Brain development during adolescence: neuroscientific insights into this developmental period. </a:t>
            </a:r>
            <a:r>
              <a:rPr b="0" i="1" lang="en-US" sz="1200">
                <a:solidFill>
                  <a:schemeClr val="dk1"/>
                </a:solidFill>
                <a:latin typeface="Arial"/>
                <a:ea typeface="Arial"/>
                <a:cs typeface="Arial"/>
                <a:sym typeface="Arial"/>
              </a:rPr>
              <a:t>Deutsches Arzteblatt international</a:t>
            </a:r>
            <a:r>
              <a:rPr b="0" i="0" lang="en-US" sz="1200">
                <a:solidFill>
                  <a:schemeClr val="dk1"/>
                </a:solidFill>
                <a:latin typeface="Arial"/>
                <a:ea typeface="Arial"/>
                <a:cs typeface="Arial"/>
                <a:sym typeface="Arial"/>
              </a:rPr>
              <a:t>, </a:t>
            </a:r>
            <a:r>
              <a:rPr b="0" i="1" lang="en-US" sz="1200">
                <a:solidFill>
                  <a:schemeClr val="dk1"/>
                </a:solidFill>
                <a:latin typeface="Arial"/>
                <a:ea typeface="Arial"/>
                <a:cs typeface="Arial"/>
                <a:sym typeface="Arial"/>
              </a:rPr>
              <a:t>110</a:t>
            </a:r>
            <a:r>
              <a:rPr b="0" i="0" lang="en-US" sz="1200">
                <a:solidFill>
                  <a:schemeClr val="dk1"/>
                </a:solidFill>
                <a:latin typeface="Arial"/>
                <a:ea typeface="Arial"/>
                <a:cs typeface="Arial"/>
                <a:sym typeface="Arial"/>
              </a:rPr>
              <a:t>(25), 425–431. doi:10.3238/arztebl.2013.0425.</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Substance use activates the brain’s reward pathways. </a:t>
            </a:r>
            <a:endParaRPr/>
          </a:p>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In this image, yellow dots indicate where different addictive substances affect neurotransmission.</a:t>
            </a:r>
            <a:endParaRPr/>
          </a:p>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While substances affect different locations and have different activation mechanisms (e.g. alcohol activates the globus pallidus, which connects to the reward pathway), they all increase reward pathway activity by flooding the nucleus accumbens with dopamine which then acts on the nucleus accumbens’ neurotransmission to other parts of brain.</a:t>
            </a:r>
            <a:endParaRPr/>
          </a:p>
          <a:p>
            <a:pPr indent="0" lvl="0" marL="0" rtl="0" algn="l">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Image</a:t>
            </a:r>
            <a:endParaRPr/>
          </a:p>
          <a:p>
            <a:pPr indent="0" lvl="0" marL="0" rtl="0" algn="l">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Source: 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endParaRPr/>
          </a:p>
          <a:p>
            <a:pPr indent="0" lvl="0" marL="0" rtl="0" algn="l">
              <a:spcBef>
                <a:spcPts val="0"/>
              </a:spcBef>
              <a:spcAft>
                <a:spcPts val="0"/>
              </a:spcAft>
              <a:buClr>
                <a:schemeClr val="dk1"/>
              </a:buClr>
              <a:buSzPts val="1200"/>
              <a:buFont typeface="Arial"/>
              <a:buNone/>
            </a:pPr>
            <a:r>
              <a:t/>
            </a:r>
            <a:endParaRPr>
              <a:latin typeface="Arial"/>
              <a:ea typeface="Arial"/>
              <a:cs typeface="Arial"/>
              <a:sym typeface="Arial"/>
            </a:endParaRPr>
          </a:p>
        </p:txBody>
      </p:sp>
      <p:sp>
        <p:nvSpPr>
          <p:cNvPr id="199" name="Google Shape;19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5" name="Shape 15"/>
        <p:cNvGrpSpPr/>
        <p:nvPr/>
      </p:nvGrpSpPr>
      <p:grpSpPr>
        <a:xfrm>
          <a:off x="0" y="0"/>
          <a:ext cx="0" cy="0"/>
          <a:chOff x="0" y="0"/>
          <a:chExt cx="0" cy="0"/>
        </a:xfrm>
      </p:grpSpPr>
      <p:sp>
        <p:nvSpPr>
          <p:cNvPr id="16" name="Google Shape;16;p37"/>
          <p:cNvSpPr txBox="1"/>
          <p:nvPr>
            <p:ph type="ctrTitle"/>
          </p:nvPr>
        </p:nvSpPr>
        <p:spPr>
          <a:xfrm>
            <a:off x="685800" y="1195100"/>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
          <p:cNvSpPr txBox="1"/>
          <p:nvPr>
            <p:ph idx="1" type="subTitle"/>
          </p:nvPr>
        </p:nvSpPr>
        <p:spPr>
          <a:xfrm>
            <a:off x="1143000" y="3716915"/>
            <a:ext cx="6858000" cy="9699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1350"/>
              <a:buNone/>
              <a:defRPr sz="1350"/>
            </a:lvl1pPr>
            <a:lvl2pPr lvl="1" algn="ctr">
              <a:lnSpc>
                <a:spcPct val="90000"/>
              </a:lnSpc>
              <a:spcBef>
                <a:spcPts val="500"/>
              </a:spcBef>
              <a:spcAft>
                <a:spcPts val="0"/>
              </a:spcAft>
              <a:buClr>
                <a:schemeClr val="dk1"/>
              </a:buClr>
              <a:buSzPts val="1125"/>
              <a:buNone/>
              <a:defRPr sz="1125"/>
            </a:lvl2pPr>
            <a:lvl3pPr lvl="2" algn="ctr">
              <a:lnSpc>
                <a:spcPct val="90000"/>
              </a:lnSpc>
              <a:spcBef>
                <a:spcPts val="500"/>
              </a:spcBef>
              <a:spcAft>
                <a:spcPts val="0"/>
              </a:spcAft>
              <a:buClr>
                <a:schemeClr val="dk1"/>
              </a:buClr>
              <a:buSzPts val="1013"/>
              <a:buNone/>
              <a:defRPr sz="1013"/>
            </a:lvl3pPr>
            <a:lvl4pPr lvl="3" algn="ctr">
              <a:lnSpc>
                <a:spcPct val="90000"/>
              </a:lnSpc>
              <a:spcBef>
                <a:spcPts val="500"/>
              </a:spcBef>
              <a:spcAft>
                <a:spcPts val="0"/>
              </a:spcAft>
              <a:buClr>
                <a:schemeClr val="dk1"/>
              </a:buClr>
              <a:buSzPts val="900"/>
              <a:buNone/>
              <a:defRPr sz="900"/>
            </a:lvl4pPr>
            <a:lvl5pPr lvl="4" algn="ctr">
              <a:lnSpc>
                <a:spcPct val="90000"/>
              </a:lnSpc>
              <a:spcBef>
                <a:spcPts val="500"/>
              </a:spcBef>
              <a:spcAft>
                <a:spcPts val="0"/>
              </a:spcAft>
              <a:buClr>
                <a:schemeClr val="dk1"/>
              </a:buClr>
              <a:buSzPts val="900"/>
              <a:buNone/>
              <a:defRPr sz="900"/>
            </a:lvl5pPr>
            <a:lvl6pPr lvl="5" algn="ctr">
              <a:lnSpc>
                <a:spcPct val="90000"/>
              </a:lnSpc>
              <a:spcBef>
                <a:spcPts val="500"/>
              </a:spcBef>
              <a:spcAft>
                <a:spcPts val="0"/>
              </a:spcAft>
              <a:buClr>
                <a:schemeClr val="dk1"/>
              </a:buClr>
              <a:buSzPts val="900"/>
              <a:buNone/>
              <a:defRPr sz="900"/>
            </a:lvl6pPr>
            <a:lvl7pPr lvl="6" algn="ctr">
              <a:lnSpc>
                <a:spcPct val="90000"/>
              </a:lnSpc>
              <a:spcBef>
                <a:spcPts val="500"/>
              </a:spcBef>
              <a:spcAft>
                <a:spcPts val="0"/>
              </a:spcAft>
              <a:buClr>
                <a:schemeClr val="dk1"/>
              </a:buClr>
              <a:buSzPts val="900"/>
              <a:buNone/>
              <a:defRPr sz="900"/>
            </a:lvl7pPr>
            <a:lvl8pPr lvl="7" algn="ctr">
              <a:lnSpc>
                <a:spcPct val="90000"/>
              </a:lnSpc>
              <a:spcBef>
                <a:spcPts val="500"/>
              </a:spcBef>
              <a:spcAft>
                <a:spcPts val="0"/>
              </a:spcAft>
              <a:buClr>
                <a:schemeClr val="dk1"/>
              </a:buClr>
              <a:buSzPts val="900"/>
              <a:buNone/>
              <a:defRPr sz="900"/>
            </a:lvl8pPr>
            <a:lvl9pPr lvl="8" algn="ctr">
              <a:lnSpc>
                <a:spcPct val="90000"/>
              </a:lnSpc>
              <a:spcBef>
                <a:spcPts val="500"/>
              </a:spcBef>
              <a:spcAft>
                <a:spcPts val="0"/>
              </a:spcAft>
              <a:buClr>
                <a:schemeClr val="dk1"/>
              </a:buClr>
              <a:buSzPts val="900"/>
              <a:buNone/>
              <a:defRPr sz="900"/>
            </a:lvl9pPr>
          </a:lstStyle>
          <a:p/>
        </p:txBody>
      </p:sp>
      <p:sp>
        <p:nvSpPr>
          <p:cNvPr id="18" name="Google Shape;18;p37"/>
          <p:cNvSpPr/>
          <p:nvPr>
            <p:ph idx="2" type="pic"/>
          </p:nvPr>
        </p:nvSpPr>
        <p:spPr>
          <a:xfrm>
            <a:off x="1611315" y="4"/>
            <a:ext cx="6618287" cy="10906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37"/>
          <p:cNvSpPr/>
          <p:nvPr>
            <p:ph idx="3" type="pic"/>
          </p:nvPr>
        </p:nvSpPr>
        <p:spPr>
          <a:xfrm>
            <a:off x="4718050" y="4718050"/>
            <a:ext cx="4425950" cy="213995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1" name="Shape 71"/>
        <p:cNvGrpSpPr/>
        <p:nvPr/>
      </p:nvGrpSpPr>
      <p:grpSpPr>
        <a:xfrm>
          <a:off x="0" y="0"/>
          <a:ext cx="0" cy="0"/>
          <a:chOff x="0" y="0"/>
          <a:chExt cx="0" cy="0"/>
        </a:xfrm>
      </p:grpSpPr>
      <p:sp>
        <p:nvSpPr>
          <p:cNvPr id="72" name="Google Shape;72;p4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7" name="Shape 77"/>
        <p:cNvGrpSpPr/>
        <p:nvPr/>
      </p:nvGrpSpPr>
      <p:grpSpPr>
        <a:xfrm>
          <a:off x="0" y="0"/>
          <a:ext cx="0" cy="0"/>
          <a:chOff x="0" y="0"/>
          <a:chExt cx="0" cy="0"/>
        </a:xfrm>
      </p:grpSpPr>
      <p:sp>
        <p:nvSpPr>
          <p:cNvPr id="78" name="Google Shape;78;p4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4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4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6" name="Shape 86"/>
        <p:cNvGrpSpPr/>
        <p:nvPr/>
      </p:nvGrpSpPr>
      <p:grpSpPr>
        <a:xfrm>
          <a:off x="0" y="0"/>
          <a:ext cx="0" cy="0"/>
          <a:chOff x="0" y="0"/>
          <a:chExt cx="0" cy="0"/>
        </a:xfrm>
      </p:grpSpPr>
      <p:sp>
        <p:nvSpPr>
          <p:cNvPr id="87" name="Google Shape;87;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1" name="Shape 91"/>
        <p:cNvGrpSpPr/>
        <p:nvPr/>
      </p:nvGrpSpPr>
      <p:grpSpPr>
        <a:xfrm>
          <a:off x="0" y="0"/>
          <a:ext cx="0" cy="0"/>
          <a:chOff x="0" y="0"/>
          <a:chExt cx="0" cy="0"/>
        </a:xfrm>
      </p:grpSpPr>
      <p:sp>
        <p:nvSpPr>
          <p:cNvPr id="92" name="Google Shape;92;p4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9"/>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4" name="Google Shape;94;p4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8" name="Shape 98"/>
        <p:cNvGrpSpPr/>
        <p:nvPr/>
      </p:nvGrpSpPr>
      <p:grpSpPr>
        <a:xfrm>
          <a:off x="0" y="0"/>
          <a:ext cx="0" cy="0"/>
          <a:chOff x="0" y="0"/>
          <a:chExt cx="0" cy="0"/>
        </a:xfrm>
      </p:grpSpPr>
      <p:sp>
        <p:nvSpPr>
          <p:cNvPr id="99" name="Google Shape;99;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0"/>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51"/>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5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6" name="Shape 26"/>
        <p:cNvGrpSpPr/>
        <p:nvPr/>
      </p:nvGrpSpPr>
      <p:grpSpPr>
        <a:xfrm>
          <a:off x="0" y="0"/>
          <a:ext cx="0" cy="0"/>
          <a:chOff x="0" y="0"/>
          <a:chExt cx="0" cy="0"/>
        </a:xfrm>
      </p:grpSpPr>
      <p:sp>
        <p:nvSpPr>
          <p:cNvPr id="27" name="Google Shape;27;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p:cSld name="1_Picture with Caption">
    <p:spTree>
      <p:nvGrpSpPr>
        <p:cNvPr id="30" name="Shape 30"/>
        <p:cNvGrpSpPr/>
        <p:nvPr/>
      </p:nvGrpSpPr>
      <p:grpSpPr>
        <a:xfrm>
          <a:off x="0" y="0"/>
          <a:ext cx="0" cy="0"/>
          <a:chOff x="0" y="0"/>
          <a:chExt cx="0" cy="0"/>
        </a:xfrm>
      </p:grpSpPr>
      <p:sp>
        <p:nvSpPr>
          <p:cNvPr id="31" name="Google Shape;31;p40"/>
          <p:cNvSpPr txBox="1"/>
          <p:nvPr>
            <p:ph type="title"/>
          </p:nvPr>
        </p:nvSpPr>
        <p:spPr>
          <a:xfrm>
            <a:off x="2" y="2310"/>
            <a:ext cx="9143999" cy="10412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75"/>
              <a:buFont typeface="Calibri"/>
              <a:buNone/>
              <a:defRPr sz="24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0"/>
          <p:cNvSpPr txBox="1"/>
          <p:nvPr>
            <p:ph idx="1" type="body"/>
          </p:nvPr>
        </p:nvSpPr>
        <p:spPr>
          <a:xfrm>
            <a:off x="563149" y="3526027"/>
            <a:ext cx="3092054" cy="13938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0"/>
          <p:cNvSpPr txBox="1"/>
          <p:nvPr>
            <p:ph idx="2" type="body"/>
          </p:nvPr>
        </p:nvSpPr>
        <p:spPr>
          <a:xfrm>
            <a:off x="563149" y="1668652"/>
            <a:ext cx="3092054" cy="13938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0"/>
          <p:cNvSpPr/>
          <p:nvPr>
            <p:ph idx="3" type="pic"/>
          </p:nvPr>
        </p:nvSpPr>
        <p:spPr>
          <a:xfrm>
            <a:off x="5801916" y="1668643"/>
            <a:ext cx="2677716" cy="139291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40"/>
          <p:cNvSpPr/>
          <p:nvPr>
            <p:ph idx="4" type="pic"/>
          </p:nvPr>
        </p:nvSpPr>
        <p:spPr>
          <a:xfrm>
            <a:off x="5801916" y="3526018"/>
            <a:ext cx="2681478" cy="138988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40"/>
          <p:cNvSpPr/>
          <p:nvPr>
            <p:ph idx="5" type="pic"/>
          </p:nvPr>
        </p:nvSpPr>
        <p:spPr>
          <a:xfrm>
            <a:off x="563149" y="5769430"/>
            <a:ext cx="3927475" cy="70643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spTree>
      <p:nvGrpSpPr>
        <p:cNvPr id="37" name="Shape 37"/>
        <p:cNvGrpSpPr/>
        <p:nvPr/>
      </p:nvGrpSpPr>
      <p:grpSpPr>
        <a:xfrm>
          <a:off x="0" y="0"/>
          <a:ext cx="0" cy="0"/>
          <a:chOff x="0" y="0"/>
          <a:chExt cx="0" cy="0"/>
        </a:xfrm>
      </p:grpSpPr>
      <p:sp>
        <p:nvSpPr>
          <p:cNvPr id="38" name="Google Shape;38;p41"/>
          <p:cNvSpPr txBox="1"/>
          <p:nvPr>
            <p:ph type="title"/>
          </p:nvPr>
        </p:nvSpPr>
        <p:spPr>
          <a:xfrm>
            <a:off x="348019" y="0"/>
            <a:ext cx="8475260" cy="11668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1"/>
          <p:cNvSpPr txBox="1"/>
          <p:nvPr>
            <p:ph idx="1" type="body"/>
          </p:nvPr>
        </p:nvSpPr>
        <p:spPr>
          <a:xfrm>
            <a:off x="2852453" y="4500111"/>
            <a:ext cx="3330178" cy="465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2" type="body"/>
          </p:nvPr>
        </p:nvSpPr>
        <p:spPr>
          <a:xfrm>
            <a:off x="348019" y="1321929"/>
            <a:ext cx="3439979" cy="31781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1"/>
          <p:cNvSpPr txBox="1"/>
          <p:nvPr>
            <p:ph idx="3" type="body"/>
          </p:nvPr>
        </p:nvSpPr>
        <p:spPr>
          <a:xfrm>
            <a:off x="5247086" y="1321928"/>
            <a:ext cx="3576193" cy="31821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p:nvPr>
            <p:ph idx="4" type="pic"/>
          </p:nvPr>
        </p:nvSpPr>
        <p:spPr>
          <a:xfrm>
            <a:off x="378801" y="5800299"/>
            <a:ext cx="2428013" cy="43672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MHTTC Stacked Color Bars" id="43" name="Google Shape;43;p41" title="MHTTC Stacked Color Bars"/>
          <p:cNvPicPr preferRelativeResize="0"/>
          <p:nvPr/>
        </p:nvPicPr>
        <p:blipFill rotWithShape="1">
          <a:blip r:embed="rId2">
            <a:alphaModFix/>
          </a:blip>
          <a:srcRect b="0" l="0" r="0" t="0"/>
          <a:stretch/>
        </p:blipFill>
        <p:spPr>
          <a:xfrm>
            <a:off x="6656698" y="5540993"/>
            <a:ext cx="2487302" cy="16582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mparison">
  <p:cSld name="1_Comparison">
    <p:spTree>
      <p:nvGrpSpPr>
        <p:cNvPr id="44" name="Shape 44"/>
        <p:cNvGrpSpPr/>
        <p:nvPr/>
      </p:nvGrpSpPr>
      <p:grpSpPr>
        <a:xfrm>
          <a:off x="0" y="0"/>
          <a:ext cx="0" cy="0"/>
          <a:chOff x="0" y="0"/>
          <a:chExt cx="0" cy="0"/>
        </a:xfrm>
      </p:grpSpPr>
      <p:sp>
        <p:nvSpPr>
          <p:cNvPr id="45" name="Google Shape;45;p42"/>
          <p:cNvSpPr txBox="1"/>
          <p:nvPr>
            <p:ph type="title"/>
          </p:nvPr>
        </p:nvSpPr>
        <p:spPr>
          <a:xfrm>
            <a:off x="630076" y="560832"/>
            <a:ext cx="7886468" cy="3578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2"/>
          <p:cNvSpPr txBox="1"/>
          <p:nvPr>
            <p:ph idx="1" type="body"/>
          </p:nvPr>
        </p:nvSpPr>
        <p:spPr>
          <a:xfrm>
            <a:off x="630075" y="1360457"/>
            <a:ext cx="386810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350"/>
              <a:buNone/>
              <a:defRPr b="1" sz="1350"/>
            </a:lvl1pPr>
            <a:lvl2pPr indent="-228600" lvl="1" marL="914400" algn="l">
              <a:lnSpc>
                <a:spcPct val="90000"/>
              </a:lnSpc>
              <a:spcBef>
                <a:spcPts val="500"/>
              </a:spcBef>
              <a:spcAft>
                <a:spcPts val="0"/>
              </a:spcAft>
              <a:buClr>
                <a:schemeClr val="dk1"/>
              </a:buClr>
              <a:buSzPts val="1125"/>
              <a:buNone/>
              <a:defRPr b="1" sz="1125"/>
            </a:lvl2pPr>
            <a:lvl3pPr indent="-228600" lvl="2" marL="1371600" algn="l">
              <a:lnSpc>
                <a:spcPct val="90000"/>
              </a:lnSpc>
              <a:spcBef>
                <a:spcPts val="500"/>
              </a:spcBef>
              <a:spcAft>
                <a:spcPts val="0"/>
              </a:spcAft>
              <a:buClr>
                <a:schemeClr val="dk1"/>
              </a:buClr>
              <a:buSzPts val="1013"/>
              <a:buNone/>
              <a:defRPr b="1" sz="1013"/>
            </a:lvl3pPr>
            <a:lvl4pPr indent="-228600" lvl="3" marL="1828800" algn="l">
              <a:lnSpc>
                <a:spcPct val="90000"/>
              </a:lnSpc>
              <a:spcBef>
                <a:spcPts val="500"/>
              </a:spcBef>
              <a:spcAft>
                <a:spcPts val="0"/>
              </a:spcAft>
              <a:buClr>
                <a:schemeClr val="dk1"/>
              </a:buClr>
              <a:buSzPts val="900"/>
              <a:buNone/>
              <a:defRPr b="1" sz="900"/>
            </a:lvl4pPr>
            <a:lvl5pPr indent="-228600" lvl="4" marL="2286000" algn="l">
              <a:lnSpc>
                <a:spcPct val="90000"/>
              </a:lnSpc>
              <a:spcBef>
                <a:spcPts val="500"/>
              </a:spcBef>
              <a:spcAft>
                <a:spcPts val="0"/>
              </a:spcAft>
              <a:buClr>
                <a:schemeClr val="dk1"/>
              </a:buClr>
              <a:buSzPts val="900"/>
              <a:buNone/>
              <a:defRPr b="1" sz="900"/>
            </a:lvl5pPr>
            <a:lvl6pPr indent="-228600" lvl="5" marL="2743200" algn="l">
              <a:lnSpc>
                <a:spcPct val="90000"/>
              </a:lnSpc>
              <a:spcBef>
                <a:spcPts val="500"/>
              </a:spcBef>
              <a:spcAft>
                <a:spcPts val="0"/>
              </a:spcAft>
              <a:buClr>
                <a:schemeClr val="dk1"/>
              </a:buClr>
              <a:buSzPts val="900"/>
              <a:buNone/>
              <a:defRPr b="1" sz="900"/>
            </a:lvl6pPr>
            <a:lvl7pPr indent="-228600" lvl="6" marL="3200400" algn="l">
              <a:lnSpc>
                <a:spcPct val="90000"/>
              </a:lnSpc>
              <a:spcBef>
                <a:spcPts val="500"/>
              </a:spcBef>
              <a:spcAft>
                <a:spcPts val="0"/>
              </a:spcAft>
              <a:buClr>
                <a:schemeClr val="dk1"/>
              </a:buClr>
              <a:buSzPts val="900"/>
              <a:buNone/>
              <a:defRPr b="1" sz="900"/>
            </a:lvl7pPr>
            <a:lvl8pPr indent="-228600" lvl="7" marL="3657600" algn="l">
              <a:lnSpc>
                <a:spcPct val="90000"/>
              </a:lnSpc>
              <a:spcBef>
                <a:spcPts val="500"/>
              </a:spcBef>
              <a:spcAft>
                <a:spcPts val="0"/>
              </a:spcAft>
              <a:buClr>
                <a:schemeClr val="dk1"/>
              </a:buClr>
              <a:buSzPts val="900"/>
              <a:buNone/>
              <a:defRPr b="1" sz="900"/>
            </a:lvl8pPr>
            <a:lvl9pPr indent="-228600" lvl="8" marL="4114800" algn="l">
              <a:lnSpc>
                <a:spcPct val="90000"/>
              </a:lnSpc>
              <a:spcBef>
                <a:spcPts val="500"/>
              </a:spcBef>
              <a:spcAft>
                <a:spcPts val="0"/>
              </a:spcAft>
              <a:buClr>
                <a:schemeClr val="dk1"/>
              </a:buClr>
              <a:buSzPts val="900"/>
              <a:buNone/>
              <a:defRPr b="1" sz="900"/>
            </a:lvl9pPr>
          </a:lstStyle>
          <a:p/>
        </p:txBody>
      </p:sp>
      <p:sp>
        <p:nvSpPr>
          <p:cNvPr id="47" name="Google Shape;47;p42"/>
          <p:cNvSpPr txBox="1"/>
          <p:nvPr>
            <p:ph idx="2" type="body"/>
          </p:nvPr>
        </p:nvSpPr>
        <p:spPr>
          <a:xfrm>
            <a:off x="630075" y="2184369"/>
            <a:ext cx="3868108" cy="35317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2"/>
          <p:cNvSpPr txBox="1"/>
          <p:nvPr>
            <p:ph idx="3" type="body"/>
          </p:nvPr>
        </p:nvSpPr>
        <p:spPr>
          <a:xfrm>
            <a:off x="4629386" y="1360457"/>
            <a:ext cx="388715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350"/>
              <a:buNone/>
              <a:defRPr b="1" sz="1350"/>
            </a:lvl1pPr>
            <a:lvl2pPr indent="-228600" lvl="1" marL="914400" algn="l">
              <a:lnSpc>
                <a:spcPct val="90000"/>
              </a:lnSpc>
              <a:spcBef>
                <a:spcPts val="500"/>
              </a:spcBef>
              <a:spcAft>
                <a:spcPts val="0"/>
              </a:spcAft>
              <a:buClr>
                <a:schemeClr val="dk1"/>
              </a:buClr>
              <a:buSzPts val="1125"/>
              <a:buNone/>
              <a:defRPr b="1" sz="1125"/>
            </a:lvl2pPr>
            <a:lvl3pPr indent="-228600" lvl="2" marL="1371600" algn="l">
              <a:lnSpc>
                <a:spcPct val="90000"/>
              </a:lnSpc>
              <a:spcBef>
                <a:spcPts val="500"/>
              </a:spcBef>
              <a:spcAft>
                <a:spcPts val="0"/>
              </a:spcAft>
              <a:buClr>
                <a:schemeClr val="dk1"/>
              </a:buClr>
              <a:buSzPts val="1013"/>
              <a:buNone/>
              <a:defRPr b="1" sz="1013"/>
            </a:lvl3pPr>
            <a:lvl4pPr indent="-228600" lvl="3" marL="1828800" algn="l">
              <a:lnSpc>
                <a:spcPct val="90000"/>
              </a:lnSpc>
              <a:spcBef>
                <a:spcPts val="500"/>
              </a:spcBef>
              <a:spcAft>
                <a:spcPts val="0"/>
              </a:spcAft>
              <a:buClr>
                <a:schemeClr val="dk1"/>
              </a:buClr>
              <a:buSzPts val="900"/>
              <a:buNone/>
              <a:defRPr b="1" sz="900"/>
            </a:lvl4pPr>
            <a:lvl5pPr indent="-228600" lvl="4" marL="2286000" algn="l">
              <a:lnSpc>
                <a:spcPct val="90000"/>
              </a:lnSpc>
              <a:spcBef>
                <a:spcPts val="500"/>
              </a:spcBef>
              <a:spcAft>
                <a:spcPts val="0"/>
              </a:spcAft>
              <a:buClr>
                <a:schemeClr val="dk1"/>
              </a:buClr>
              <a:buSzPts val="900"/>
              <a:buNone/>
              <a:defRPr b="1" sz="900"/>
            </a:lvl5pPr>
            <a:lvl6pPr indent="-228600" lvl="5" marL="2743200" algn="l">
              <a:lnSpc>
                <a:spcPct val="90000"/>
              </a:lnSpc>
              <a:spcBef>
                <a:spcPts val="500"/>
              </a:spcBef>
              <a:spcAft>
                <a:spcPts val="0"/>
              </a:spcAft>
              <a:buClr>
                <a:schemeClr val="dk1"/>
              </a:buClr>
              <a:buSzPts val="900"/>
              <a:buNone/>
              <a:defRPr b="1" sz="900"/>
            </a:lvl6pPr>
            <a:lvl7pPr indent="-228600" lvl="6" marL="3200400" algn="l">
              <a:lnSpc>
                <a:spcPct val="90000"/>
              </a:lnSpc>
              <a:spcBef>
                <a:spcPts val="500"/>
              </a:spcBef>
              <a:spcAft>
                <a:spcPts val="0"/>
              </a:spcAft>
              <a:buClr>
                <a:schemeClr val="dk1"/>
              </a:buClr>
              <a:buSzPts val="900"/>
              <a:buNone/>
              <a:defRPr b="1" sz="900"/>
            </a:lvl7pPr>
            <a:lvl8pPr indent="-228600" lvl="7" marL="3657600" algn="l">
              <a:lnSpc>
                <a:spcPct val="90000"/>
              </a:lnSpc>
              <a:spcBef>
                <a:spcPts val="500"/>
              </a:spcBef>
              <a:spcAft>
                <a:spcPts val="0"/>
              </a:spcAft>
              <a:buClr>
                <a:schemeClr val="dk1"/>
              </a:buClr>
              <a:buSzPts val="900"/>
              <a:buNone/>
              <a:defRPr b="1" sz="900"/>
            </a:lvl8pPr>
            <a:lvl9pPr indent="-228600" lvl="8" marL="4114800" algn="l">
              <a:lnSpc>
                <a:spcPct val="90000"/>
              </a:lnSpc>
              <a:spcBef>
                <a:spcPts val="500"/>
              </a:spcBef>
              <a:spcAft>
                <a:spcPts val="0"/>
              </a:spcAft>
              <a:buClr>
                <a:schemeClr val="dk1"/>
              </a:buClr>
              <a:buSzPts val="900"/>
              <a:buNone/>
              <a:defRPr b="1" sz="900"/>
            </a:lvl9pPr>
          </a:lstStyle>
          <a:p/>
        </p:txBody>
      </p:sp>
      <p:sp>
        <p:nvSpPr>
          <p:cNvPr id="49" name="Google Shape;49;p42"/>
          <p:cNvSpPr txBox="1"/>
          <p:nvPr>
            <p:ph idx="4" type="body"/>
          </p:nvPr>
        </p:nvSpPr>
        <p:spPr>
          <a:xfrm>
            <a:off x="4629386" y="2184369"/>
            <a:ext cx="3887157" cy="35317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2"/>
          <p:cNvSpPr/>
          <p:nvPr>
            <p:ph idx="5" type="pic"/>
          </p:nvPr>
        </p:nvSpPr>
        <p:spPr>
          <a:xfrm>
            <a:off x="630076" y="5953675"/>
            <a:ext cx="3927475" cy="70643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1" name="Shape 51"/>
        <p:cNvGrpSpPr/>
        <p:nvPr/>
      </p:nvGrpSpPr>
      <p:grpSpPr>
        <a:xfrm>
          <a:off x="0" y="0"/>
          <a:ext cx="0" cy="0"/>
          <a:chOff x="0" y="0"/>
          <a:chExt cx="0" cy="0"/>
        </a:xfrm>
      </p:grpSpPr>
      <p:sp>
        <p:nvSpPr>
          <p:cNvPr id="52" name="Google Shape;52;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4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8" name="Google Shape;68;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hyperlink" Target="https://youtu.be/s27f7Jzy2k0" TargetMode="External"/><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jpg"/><Relationship Id="rId4" Type="http://schemas.openxmlformats.org/officeDocument/2006/relationships/image" Target="../media/image24.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vsias.org/wp-content/uploads/2015/07/VSIAS_July-14-2015_AitDaoud_Review-of-Medical-Marijuana.ppt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youtu.be/yeAN26kJuTQ" TargetMode="External"/><Relationship Id="rId4" Type="http://schemas.openxmlformats.org/officeDocument/2006/relationships/hyperlink" Target="https://youtu.be/yeAN26kJuTQ" TargetMode="External"/><Relationship Id="rId5" Type="http://schemas.openxmlformats.org/officeDocument/2006/relationships/hyperlink" Target="https://youtu.be/EpfnDijz2d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hyperlink" Target="https://www.youtube.com/watch?v=0-8PvNOdByc" TargetMode="External"/><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685800" y="2403042"/>
            <a:ext cx="7772400" cy="117965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Cannabis and the Adolescent Brain</a:t>
            </a:r>
            <a:endParaRPr sz="3200"/>
          </a:p>
        </p:txBody>
      </p:sp>
      <p:sp>
        <p:nvSpPr>
          <p:cNvPr id="116" name="Google Shape;116;p1"/>
          <p:cNvSpPr txBox="1"/>
          <p:nvPr>
            <p:ph idx="1" type="subTitle"/>
          </p:nvPr>
        </p:nvSpPr>
        <p:spPr>
          <a:xfrm>
            <a:off x="1143000" y="3716915"/>
            <a:ext cx="6858000" cy="9699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US" sz="1800">
                <a:latin typeface="Arial"/>
                <a:ea typeface="Arial"/>
                <a:cs typeface="Arial"/>
                <a:sym typeface="Arial"/>
              </a:rPr>
              <a:t>Key Information for Prevention Practitioners to Share with Key Stakeholders and Communities</a:t>
            </a:r>
            <a:endParaRPr/>
          </a:p>
        </p:txBody>
      </p:sp>
      <p:pic>
        <p:nvPicPr>
          <p:cNvPr descr="MHTTC stacked color bars" id="117" name="Google Shape;117;p1"/>
          <p:cNvPicPr preferRelativeResize="0"/>
          <p:nvPr>
            <p:ph idx="3" type="pic"/>
          </p:nvPr>
        </p:nvPicPr>
        <p:blipFill rotWithShape="1">
          <a:blip r:embed="rId3">
            <a:alphaModFix/>
          </a:blip>
          <a:srcRect b="20776" l="0" r="-1567" t="20214"/>
          <a:stretch/>
        </p:blipFill>
        <p:spPr>
          <a:xfrm>
            <a:off x="5353879" y="5318307"/>
            <a:ext cx="3882887" cy="1539693"/>
          </a:xfrm>
          <a:prstGeom prst="rect">
            <a:avLst/>
          </a:prstGeom>
          <a:noFill/>
          <a:ln>
            <a:noFill/>
          </a:ln>
        </p:spPr>
      </p:pic>
      <p:pic>
        <p:nvPicPr>
          <p:cNvPr id="118" name="Google Shape;118;p1"/>
          <p:cNvPicPr preferRelativeResize="0"/>
          <p:nvPr/>
        </p:nvPicPr>
        <p:blipFill rotWithShape="1">
          <a:blip r:embed="rId4">
            <a:alphaModFix/>
          </a:blip>
          <a:srcRect b="0" l="0" r="0" t="0"/>
          <a:stretch/>
        </p:blipFill>
        <p:spPr>
          <a:xfrm>
            <a:off x="407665" y="5612957"/>
            <a:ext cx="2653649" cy="893861"/>
          </a:xfrm>
          <a:prstGeom prst="rect">
            <a:avLst/>
          </a:prstGeom>
          <a:noFill/>
          <a:ln>
            <a:noFill/>
          </a:ln>
        </p:spPr>
      </p:pic>
      <p:pic>
        <p:nvPicPr>
          <p:cNvPr id="119" name="Google Shape;119;p1"/>
          <p:cNvPicPr preferRelativeResize="0"/>
          <p:nvPr/>
        </p:nvPicPr>
        <p:blipFill rotWithShape="1">
          <a:blip r:embed="rId5">
            <a:alphaModFix/>
          </a:blip>
          <a:srcRect b="0" l="0" r="0" t="0"/>
          <a:stretch/>
        </p:blipFill>
        <p:spPr>
          <a:xfrm>
            <a:off x="1287117" y="44155"/>
            <a:ext cx="6172200" cy="20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descr="This image from ThinkstockPhotos-481213142.jpg,, is the transmission of neural receptors. " id="212" name="Google Shape;212;p10" title="Neural transmission"/>
          <p:cNvPicPr preferRelativeResize="0"/>
          <p:nvPr/>
        </p:nvPicPr>
        <p:blipFill rotWithShape="1">
          <a:blip r:embed="rId3">
            <a:alphaModFix/>
          </a:blip>
          <a:srcRect b="0" l="0" r="0" t="0"/>
          <a:stretch/>
        </p:blipFill>
        <p:spPr>
          <a:xfrm>
            <a:off x="1182327" y="1920478"/>
            <a:ext cx="2380737" cy="2832911"/>
          </a:xfrm>
          <a:prstGeom prst="rect">
            <a:avLst/>
          </a:prstGeom>
          <a:noFill/>
          <a:ln>
            <a:noFill/>
          </a:ln>
        </p:spPr>
      </p:pic>
      <p:pic>
        <p:nvPicPr>
          <p:cNvPr descr="This diagram shows the neuron with an enlarged image of the transmittion in the synaptic cleft. &#10;&#10;ThinkstockPhotos-499581991.jpg" id="213" name="Google Shape;213;p10" title="Diagram "/>
          <p:cNvPicPr preferRelativeResize="0"/>
          <p:nvPr/>
        </p:nvPicPr>
        <p:blipFill rotWithShape="1">
          <a:blip r:embed="rId4">
            <a:alphaModFix/>
          </a:blip>
          <a:srcRect b="0" l="0" r="0" t="0"/>
          <a:stretch/>
        </p:blipFill>
        <p:spPr>
          <a:xfrm>
            <a:off x="4786720" y="2026503"/>
            <a:ext cx="3471455" cy="2726887"/>
          </a:xfrm>
          <a:prstGeom prst="rect">
            <a:avLst/>
          </a:prstGeom>
          <a:noFill/>
          <a:ln>
            <a:noFill/>
          </a:ln>
        </p:spPr>
      </p:pic>
      <p:sp>
        <p:nvSpPr>
          <p:cNvPr id="214" name="Google Shape;214;p10"/>
          <p:cNvSpPr txBox="1"/>
          <p:nvPr>
            <p:ph type="title"/>
          </p:nvPr>
        </p:nvSpPr>
        <p:spPr>
          <a:xfrm>
            <a:off x="1182328" y="857250"/>
            <a:ext cx="7075848" cy="875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Addiction and the Brain</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1"/>
          <p:cNvSpPr txBox="1"/>
          <p:nvPr>
            <p:ph type="title"/>
          </p:nvPr>
        </p:nvSpPr>
        <p:spPr>
          <a:xfrm>
            <a:off x="630076" y="437322"/>
            <a:ext cx="8107244" cy="12307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sz="4000">
                <a:latin typeface="Arial"/>
                <a:ea typeface="Arial"/>
                <a:cs typeface="Arial"/>
                <a:sym typeface="Arial"/>
              </a:rPr>
              <a:t>Made in the Brain: Endogenous Endocannabinoids</a:t>
            </a:r>
            <a:endParaRPr/>
          </a:p>
        </p:txBody>
      </p:sp>
      <p:pic>
        <p:nvPicPr>
          <p:cNvPr descr="This image is a bubble graph of the endocannabinoid system. " id="221" name="Google Shape;221;p11" title="The Endocannabinoid System"/>
          <p:cNvPicPr preferRelativeResize="0"/>
          <p:nvPr/>
        </p:nvPicPr>
        <p:blipFill rotWithShape="1">
          <a:blip r:embed="rId3">
            <a:alphaModFix/>
          </a:blip>
          <a:srcRect b="0" l="0" r="0" t="0"/>
          <a:stretch/>
        </p:blipFill>
        <p:spPr>
          <a:xfrm>
            <a:off x="4646443" y="1877592"/>
            <a:ext cx="4090877" cy="3276666"/>
          </a:xfrm>
          <a:prstGeom prst="rect">
            <a:avLst/>
          </a:prstGeom>
          <a:noFill/>
          <a:ln>
            <a:noFill/>
          </a:ln>
        </p:spPr>
      </p:pic>
      <p:pic>
        <p:nvPicPr>
          <p:cNvPr descr="This image is an MRI schan of cannibanoid receptors throughout the body. " id="222" name="Google Shape;222;p11" title="Cannibanoid Receptors"/>
          <p:cNvPicPr preferRelativeResize="0"/>
          <p:nvPr/>
        </p:nvPicPr>
        <p:blipFill rotWithShape="1">
          <a:blip r:embed="rId4">
            <a:alphaModFix/>
          </a:blip>
          <a:srcRect b="0" l="0" r="0" t="0"/>
          <a:stretch/>
        </p:blipFill>
        <p:spPr>
          <a:xfrm>
            <a:off x="1202634" y="1668043"/>
            <a:ext cx="2790581" cy="34862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1431234" y="530088"/>
            <a:ext cx="6679096" cy="12962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sz="4000">
                <a:latin typeface="Arial"/>
                <a:ea typeface="Arial"/>
                <a:cs typeface="Arial"/>
                <a:sym typeface="Arial"/>
              </a:rPr>
              <a:t>Endocannabinoids and THC</a:t>
            </a:r>
            <a:endParaRPr/>
          </a:p>
        </p:txBody>
      </p:sp>
      <p:pic>
        <p:nvPicPr>
          <p:cNvPr descr="This dual image shows the similarity of the brain's natural chemicals and the chemical structure of THC. " id="229" name="Google Shape;229;p12" title="Endocannabinoids and THC"/>
          <p:cNvPicPr preferRelativeResize="0"/>
          <p:nvPr/>
        </p:nvPicPr>
        <p:blipFill rotWithShape="1">
          <a:blip r:embed="rId3">
            <a:alphaModFix/>
          </a:blip>
          <a:srcRect b="0" l="0" r="0" t="0"/>
          <a:stretch/>
        </p:blipFill>
        <p:spPr>
          <a:xfrm>
            <a:off x="2476502" y="1826309"/>
            <a:ext cx="4103260" cy="3241575"/>
          </a:xfrm>
          <a:prstGeom prst="rect">
            <a:avLst/>
          </a:prstGeom>
          <a:noFill/>
          <a:ln>
            <a:noFill/>
          </a:ln>
        </p:spPr>
      </p:pic>
      <p:pic>
        <p:nvPicPr>
          <p:cNvPr id="230" name="Google Shape;230;p12"/>
          <p:cNvPicPr preferRelativeResize="0"/>
          <p:nvPr/>
        </p:nvPicPr>
        <p:blipFill rotWithShape="1">
          <a:blip r:embed="rId4">
            <a:alphaModFix/>
          </a:blip>
          <a:srcRect b="0" l="0" r="0" t="0"/>
          <a:stretch/>
        </p:blipFill>
        <p:spPr>
          <a:xfrm>
            <a:off x="6867939" y="5649508"/>
            <a:ext cx="2276061" cy="1517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13"/>
          <p:cNvSpPr txBox="1"/>
          <p:nvPr>
            <p:ph type="title"/>
          </p:nvPr>
        </p:nvSpPr>
        <p:spPr>
          <a:xfrm>
            <a:off x="810851" y="1046094"/>
            <a:ext cx="7705693" cy="5002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700"/>
              <a:buFont typeface="Arial"/>
              <a:buNone/>
            </a:pPr>
            <a:r>
              <a:rPr lang="en-US" sz="2700">
                <a:latin typeface="Arial"/>
                <a:ea typeface="Arial"/>
                <a:cs typeface="Arial"/>
                <a:sym typeface="Arial"/>
              </a:rPr>
              <a:t>Brain Cannabinoid Receptor Sites</a:t>
            </a:r>
            <a:endParaRPr baseline="30000" sz="2700">
              <a:latin typeface="Arial"/>
              <a:ea typeface="Arial"/>
              <a:cs typeface="Arial"/>
              <a:sym typeface="Arial"/>
            </a:endParaRPr>
          </a:p>
        </p:txBody>
      </p:sp>
      <p:sp>
        <p:nvSpPr>
          <p:cNvPr id="237" name="Google Shape;237;p13"/>
          <p:cNvSpPr txBox="1"/>
          <p:nvPr>
            <p:ph idx="2" type="body"/>
          </p:nvPr>
        </p:nvSpPr>
        <p:spPr>
          <a:xfrm>
            <a:off x="810851" y="1708369"/>
            <a:ext cx="3291975" cy="2204960"/>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Clr>
                <a:schemeClr val="dk1"/>
              </a:buClr>
              <a:buSzPts val="1800"/>
              <a:buChar char="•"/>
            </a:pPr>
            <a:r>
              <a:rPr lang="en-US" sz="1800">
                <a:latin typeface="Arial"/>
                <a:ea typeface="Arial"/>
                <a:cs typeface="Arial"/>
                <a:sym typeface="Arial"/>
              </a:rPr>
              <a:t>Nucleus Accumbens</a:t>
            </a:r>
            <a:endParaRPr sz="1800">
              <a:latin typeface="Arial"/>
              <a:ea typeface="Arial"/>
              <a:cs typeface="Arial"/>
              <a:sym typeface="Arial"/>
            </a:endParaRPr>
          </a:p>
          <a:p>
            <a:pPr indent="-228600" lvl="0" marL="342900" rtl="0" algn="l">
              <a:lnSpc>
                <a:spcPct val="100000"/>
              </a:lnSpc>
              <a:spcBef>
                <a:spcPts val="563"/>
              </a:spcBef>
              <a:spcAft>
                <a:spcPts val="0"/>
              </a:spcAft>
              <a:buClr>
                <a:schemeClr val="dk1"/>
              </a:buClr>
              <a:buSzPts val="1800"/>
              <a:buChar char="•"/>
            </a:pPr>
            <a:r>
              <a:rPr lang="en-US" sz="1800">
                <a:latin typeface="Arial"/>
                <a:ea typeface="Arial"/>
                <a:cs typeface="Arial"/>
                <a:sym typeface="Arial"/>
              </a:rPr>
              <a:t>Hippocampus</a:t>
            </a:r>
            <a:endParaRPr/>
          </a:p>
          <a:p>
            <a:pPr indent="-228600" lvl="0" marL="342900" rtl="0" algn="l">
              <a:lnSpc>
                <a:spcPct val="100000"/>
              </a:lnSpc>
              <a:spcBef>
                <a:spcPts val="563"/>
              </a:spcBef>
              <a:spcAft>
                <a:spcPts val="0"/>
              </a:spcAft>
              <a:buClr>
                <a:schemeClr val="dk1"/>
              </a:buClr>
              <a:buSzPts val="1800"/>
              <a:buChar char="•"/>
            </a:pPr>
            <a:r>
              <a:rPr lang="en-US" sz="1800">
                <a:latin typeface="Arial"/>
                <a:ea typeface="Arial"/>
                <a:cs typeface="Arial"/>
                <a:sym typeface="Arial"/>
              </a:rPr>
              <a:t>Amygdala</a:t>
            </a:r>
            <a:endParaRPr/>
          </a:p>
          <a:p>
            <a:pPr indent="-228600" lvl="0" marL="342900" rtl="0" algn="l">
              <a:lnSpc>
                <a:spcPct val="100000"/>
              </a:lnSpc>
              <a:spcBef>
                <a:spcPts val="563"/>
              </a:spcBef>
              <a:spcAft>
                <a:spcPts val="0"/>
              </a:spcAft>
              <a:buClr>
                <a:schemeClr val="dk1"/>
              </a:buClr>
              <a:buSzPts val="1800"/>
              <a:buChar char="•"/>
            </a:pPr>
            <a:r>
              <a:rPr lang="en-US" sz="1800">
                <a:latin typeface="Arial"/>
                <a:ea typeface="Arial"/>
                <a:cs typeface="Arial"/>
                <a:sym typeface="Arial"/>
              </a:rPr>
              <a:t>Hypothalamus</a:t>
            </a:r>
            <a:endParaRPr/>
          </a:p>
          <a:p>
            <a:pPr indent="-228600" lvl="0" marL="342900" rtl="0" algn="l">
              <a:lnSpc>
                <a:spcPct val="100000"/>
              </a:lnSpc>
              <a:spcBef>
                <a:spcPts val="563"/>
              </a:spcBef>
              <a:spcAft>
                <a:spcPts val="0"/>
              </a:spcAft>
              <a:buClr>
                <a:schemeClr val="dk1"/>
              </a:buClr>
              <a:buSzPts val="1800"/>
              <a:buChar char="•"/>
            </a:pPr>
            <a:r>
              <a:rPr lang="en-US" sz="1800">
                <a:latin typeface="Arial"/>
                <a:ea typeface="Arial"/>
                <a:cs typeface="Arial"/>
                <a:sym typeface="Arial"/>
              </a:rPr>
              <a:t>Medulla</a:t>
            </a:r>
            <a:endParaRPr/>
          </a:p>
          <a:p>
            <a:pPr indent="-228600" lvl="0" marL="342900" rtl="0" algn="l">
              <a:lnSpc>
                <a:spcPct val="100000"/>
              </a:lnSpc>
              <a:spcBef>
                <a:spcPts val="563"/>
              </a:spcBef>
              <a:spcAft>
                <a:spcPts val="0"/>
              </a:spcAft>
              <a:buClr>
                <a:schemeClr val="dk1"/>
              </a:buClr>
              <a:buSzPts val="1800"/>
              <a:buChar char="•"/>
            </a:pPr>
            <a:r>
              <a:rPr lang="en-US" sz="1800">
                <a:latin typeface="Arial"/>
                <a:ea typeface="Arial"/>
                <a:cs typeface="Arial"/>
                <a:sym typeface="Arial"/>
              </a:rPr>
              <a:t>Cerebellum</a:t>
            </a:r>
            <a:endParaRPr/>
          </a:p>
          <a:p>
            <a:pPr indent="0" lvl="0" marL="0" rtl="0" algn="l">
              <a:lnSpc>
                <a:spcPct val="80000"/>
              </a:lnSpc>
              <a:spcBef>
                <a:spcPts val="1000"/>
              </a:spcBef>
              <a:spcAft>
                <a:spcPts val="0"/>
              </a:spcAft>
              <a:buClr>
                <a:schemeClr val="dk1"/>
              </a:buClr>
              <a:buSzPts val="2800"/>
              <a:buNone/>
            </a:pPr>
            <a:r>
              <a:t/>
            </a:r>
            <a:endParaRPr/>
          </a:p>
        </p:txBody>
      </p:sp>
      <p:pic>
        <p:nvPicPr>
          <p:cNvPr descr="This lateral image shows the receptor sites of the brain for cannabinoids and their function. " id="238" name="Google Shape;238;p13" title="Lateral view of the brain"/>
          <p:cNvPicPr preferRelativeResize="0"/>
          <p:nvPr>
            <p:ph idx="4" type="body"/>
          </p:nvPr>
        </p:nvPicPr>
        <p:blipFill rotWithShape="1">
          <a:blip r:embed="rId3">
            <a:alphaModFix/>
          </a:blip>
          <a:srcRect b="0" l="0" r="0" t="0"/>
          <a:stretch/>
        </p:blipFill>
        <p:spPr>
          <a:xfrm>
            <a:off x="4705351" y="1711780"/>
            <a:ext cx="3975197" cy="3459053"/>
          </a:xfrm>
          <a:prstGeom prst="rect">
            <a:avLst/>
          </a:prstGeom>
          <a:noFill/>
          <a:ln>
            <a:noFill/>
          </a:ln>
        </p:spPr>
      </p:pic>
      <p:sp>
        <p:nvSpPr>
          <p:cNvPr id="239" name="Google Shape;239;p13"/>
          <p:cNvSpPr txBox="1"/>
          <p:nvPr/>
        </p:nvSpPr>
        <p:spPr>
          <a:xfrm>
            <a:off x="810851" y="4478335"/>
            <a:ext cx="350273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hlinkClick r:id="rId4"/>
              </a:rPr>
              <a:t>Click here to watch the NIDA video</a:t>
            </a:r>
            <a:r>
              <a:rPr lang="en-US" sz="1800">
                <a:solidFill>
                  <a:schemeClr val="dk1"/>
                </a:solidFill>
                <a:latin typeface="Arial"/>
                <a:ea typeface="Arial"/>
                <a:cs typeface="Arial"/>
                <a:sym typeface="Arial"/>
              </a:rPr>
              <a:t>: The Reward Circuit: How the Brain Responds to Marijuana</a:t>
            </a:r>
            <a:endParaRPr/>
          </a:p>
        </p:txBody>
      </p:sp>
      <p:sp>
        <p:nvSpPr>
          <p:cNvPr id="240" name="Google Shape;240;p13"/>
          <p:cNvSpPr/>
          <p:nvPr/>
        </p:nvSpPr>
        <p:spPr>
          <a:xfrm>
            <a:off x="810851" y="3810187"/>
            <a:ext cx="379096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50">
                <a:solidFill>
                  <a:schemeClr val="dk1"/>
                </a:solidFill>
                <a:latin typeface="Arial"/>
                <a:ea typeface="Arial"/>
                <a:cs typeface="Arial"/>
                <a:sym typeface="Arial"/>
              </a:rPr>
              <a:t>(Zhang, H., et al., 2014; Ait-Daoud Tiouririne, N. (n.d.). </a:t>
            </a:r>
            <a:endParaRPr/>
          </a:p>
        </p:txBody>
      </p:sp>
      <p:pic>
        <p:nvPicPr>
          <p:cNvPr id="241" name="Google Shape;241;p13"/>
          <p:cNvPicPr preferRelativeResize="0"/>
          <p:nvPr/>
        </p:nvPicPr>
        <p:blipFill rotWithShape="1">
          <a:blip r:embed="rId5">
            <a:alphaModFix/>
          </a:blip>
          <a:srcRect b="0" l="0" r="0" t="0"/>
          <a:stretch/>
        </p:blipFill>
        <p:spPr>
          <a:xfrm>
            <a:off x="639499" y="6013930"/>
            <a:ext cx="8048396" cy="1632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14"/>
          <p:cNvSpPr txBox="1"/>
          <p:nvPr>
            <p:ph type="title"/>
          </p:nvPr>
        </p:nvSpPr>
        <p:spPr>
          <a:xfrm>
            <a:off x="348019" y="0"/>
            <a:ext cx="8475260" cy="11668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Where Marijuana Acts</a:t>
            </a:r>
            <a:endParaRPr/>
          </a:p>
        </p:txBody>
      </p:sp>
      <p:pic>
        <p:nvPicPr>
          <p:cNvPr descr="This lateral image of the brain shows the parts of the brain cannabinoids act on, and what the functions are housed in those portions of the brain.&#10;&#10;Shroomery - A nice historical overview of cannabanoid research" id="248" name="Google Shape;248;p14" title="Where Marijuana acts"/>
          <p:cNvPicPr preferRelativeResize="0"/>
          <p:nvPr>
            <p:ph idx="1" type="body"/>
          </p:nvPr>
        </p:nvPicPr>
        <p:blipFill rotWithShape="1">
          <a:blip r:embed="rId3">
            <a:alphaModFix/>
          </a:blip>
          <a:srcRect b="0" l="0" r="0" t="0"/>
          <a:stretch/>
        </p:blipFill>
        <p:spPr>
          <a:xfrm>
            <a:off x="879738" y="948143"/>
            <a:ext cx="6857724" cy="47900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15"/>
          <p:cNvSpPr txBox="1"/>
          <p:nvPr>
            <p:ph type="title"/>
          </p:nvPr>
        </p:nvSpPr>
        <p:spPr>
          <a:xfrm>
            <a:off x="630076" y="1277874"/>
            <a:ext cx="7886468" cy="50263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Cannabis and the Adolescent Brain</a:t>
            </a:r>
            <a:endParaRPr/>
          </a:p>
        </p:txBody>
      </p:sp>
      <p:sp>
        <p:nvSpPr>
          <p:cNvPr id="255" name="Google Shape;255;p15"/>
          <p:cNvSpPr txBox="1"/>
          <p:nvPr>
            <p:ph idx="2" type="body"/>
          </p:nvPr>
        </p:nvSpPr>
        <p:spPr>
          <a:xfrm>
            <a:off x="463826" y="1877592"/>
            <a:ext cx="3964784" cy="3084639"/>
          </a:xfrm>
          <a:prstGeom prst="rect">
            <a:avLst/>
          </a:prstGeom>
          <a:noFill/>
          <a:ln>
            <a:noFill/>
          </a:ln>
        </p:spPr>
        <p:txBody>
          <a:bodyPr anchorCtr="0" anchor="t" bIns="45700" lIns="91425" spcFirstLastPara="1" rIns="91425" wrap="square" tIns="45700">
            <a:normAutofit/>
          </a:bodyPr>
          <a:lstStyle/>
          <a:p>
            <a:pPr indent="-34290" lvl="0" marL="34290" rtl="0" algn="l">
              <a:lnSpc>
                <a:spcPct val="70000"/>
              </a:lnSpc>
              <a:spcBef>
                <a:spcPts val="0"/>
              </a:spcBef>
              <a:spcAft>
                <a:spcPts val="0"/>
              </a:spcAft>
              <a:buClr>
                <a:schemeClr val="dk1"/>
              </a:buClr>
              <a:buSzPts val="2402"/>
              <a:buChar char="•"/>
            </a:pPr>
            <a:r>
              <a:rPr lang="en-US" sz="2402">
                <a:latin typeface="Arial"/>
                <a:ea typeface="Arial"/>
                <a:cs typeface="Arial"/>
                <a:sym typeface="Arial"/>
              </a:rPr>
              <a:t>Regular cannabis use early in life can result in impairments such as: </a:t>
            </a:r>
            <a:endParaRPr/>
          </a:p>
          <a:p>
            <a:pPr indent="0" lvl="0" marL="0" rtl="0" algn="l">
              <a:lnSpc>
                <a:spcPct val="70000"/>
              </a:lnSpc>
              <a:spcBef>
                <a:spcPts val="1000"/>
              </a:spcBef>
              <a:spcAft>
                <a:spcPts val="0"/>
              </a:spcAft>
              <a:buClr>
                <a:schemeClr val="dk1"/>
              </a:buClr>
              <a:buSzPts val="2402"/>
              <a:buNone/>
            </a:pPr>
            <a:r>
              <a:rPr lang="en-US" sz="2402">
                <a:latin typeface="Arial"/>
                <a:ea typeface="Arial"/>
                <a:cs typeface="Arial"/>
                <a:sym typeface="Arial"/>
              </a:rPr>
              <a:t>	</a:t>
            </a:r>
            <a:endParaRPr/>
          </a:p>
          <a:p>
            <a:pPr indent="-342900" lvl="1" marL="350044" rtl="0" algn="l">
              <a:lnSpc>
                <a:spcPct val="70000"/>
              </a:lnSpc>
              <a:spcBef>
                <a:spcPts val="500"/>
              </a:spcBef>
              <a:spcAft>
                <a:spcPts val="0"/>
              </a:spcAft>
              <a:buClr>
                <a:schemeClr val="dk1"/>
              </a:buClr>
              <a:buSzPts val="2402"/>
              <a:buChar char="•"/>
            </a:pPr>
            <a:r>
              <a:rPr lang="en-US" sz="2402">
                <a:latin typeface="Arial"/>
                <a:ea typeface="Arial"/>
                <a:cs typeface="Arial"/>
                <a:sym typeface="Arial"/>
              </a:rPr>
              <a:t>Poor academic performance</a:t>
            </a:r>
            <a:endParaRPr/>
          </a:p>
          <a:p>
            <a:pPr indent="145383" lvl="1" marL="7144" rtl="0" algn="l">
              <a:lnSpc>
                <a:spcPct val="70000"/>
              </a:lnSpc>
              <a:spcBef>
                <a:spcPts val="500"/>
              </a:spcBef>
              <a:spcAft>
                <a:spcPts val="0"/>
              </a:spcAft>
              <a:buClr>
                <a:schemeClr val="dk1"/>
              </a:buClr>
              <a:buSzPts val="2402"/>
              <a:buNone/>
            </a:pPr>
            <a:r>
              <a:t/>
            </a:r>
            <a:endParaRPr sz="2402">
              <a:latin typeface="Arial"/>
              <a:ea typeface="Arial"/>
              <a:cs typeface="Arial"/>
              <a:sym typeface="Arial"/>
            </a:endParaRPr>
          </a:p>
          <a:p>
            <a:pPr indent="-342900" lvl="1" marL="350044" rtl="0" algn="l">
              <a:lnSpc>
                <a:spcPct val="70000"/>
              </a:lnSpc>
              <a:spcBef>
                <a:spcPts val="500"/>
              </a:spcBef>
              <a:spcAft>
                <a:spcPts val="0"/>
              </a:spcAft>
              <a:buClr>
                <a:schemeClr val="dk1"/>
              </a:buClr>
              <a:buSzPts val="2402"/>
              <a:buChar char="•"/>
            </a:pPr>
            <a:r>
              <a:rPr lang="en-US" sz="2402">
                <a:latin typeface="Arial"/>
                <a:ea typeface="Arial"/>
                <a:cs typeface="Arial"/>
                <a:sym typeface="Arial"/>
              </a:rPr>
              <a:t>Deficits in attention, information processing, and memory</a:t>
            </a:r>
            <a:endParaRPr/>
          </a:p>
          <a:p>
            <a:pPr indent="0" lvl="0" marL="0" rtl="0" algn="l">
              <a:lnSpc>
                <a:spcPct val="70000"/>
              </a:lnSpc>
              <a:spcBef>
                <a:spcPts val="1000"/>
              </a:spcBef>
              <a:spcAft>
                <a:spcPts val="0"/>
              </a:spcAft>
              <a:buClr>
                <a:schemeClr val="dk1"/>
              </a:buClr>
              <a:buSzPts val="2170"/>
              <a:buNone/>
            </a:pPr>
            <a:r>
              <a:t/>
            </a:r>
            <a:endParaRPr sz="2170"/>
          </a:p>
        </p:txBody>
      </p:sp>
      <p:pic>
        <p:nvPicPr>
          <p:cNvPr descr="This image is a depiction of effects of Cannabis on the adolescent brain. " id="256" name="Google Shape;256;p15" title="Classroom Image"/>
          <p:cNvPicPr preferRelativeResize="0"/>
          <p:nvPr>
            <p:ph idx="4" type="body"/>
          </p:nvPr>
        </p:nvPicPr>
        <p:blipFill rotWithShape="1">
          <a:blip r:embed="rId3">
            <a:alphaModFix/>
          </a:blip>
          <a:srcRect b="0" l="0" r="0" t="0"/>
          <a:stretch/>
        </p:blipFill>
        <p:spPr>
          <a:xfrm>
            <a:off x="4573309" y="1904909"/>
            <a:ext cx="4073735" cy="3057323"/>
          </a:xfrm>
          <a:prstGeom prst="rect">
            <a:avLst/>
          </a:prstGeom>
          <a:noFill/>
          <a:ln>
            <a:noFill/>
          </a:ln>
        </p:spPr>
      </p:pic>
      <p:sp>
        <p:nvSpPr>
          <p:cNvPr id="257" name="Google Shape;257;p15"/>
          <p:cNvSpPr/>
          <p:nvPr/>
        </p:nvSpPr>
        <p:spPr>
          <a:xfrm>
            <a:off x="560502" y="4962232"/>
            <a:ext cx="386810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(Batalla, A,et.al., 2013; Bossong, M., et.al., 2012)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Brain Differences in Adolescent who Use Cannabis: Structural</a:t>
            </a:r>
            <a:endParaRPr/>
          </a:p>
        </p:txBody>
      </p:sp>
      <p:sp>
        <p:nvSpPr>
          <p:cNvPr id="264" name="Google Shape;264;p16"/>
          <p:cNvSpPr txBox="1"/>
          <p:nvPr>
            <p:ph idx="1" type="body"/>
          </p:nvPr>
        </p:nvSpPr>
        <p:spPr>
          <a:xfrm>
            <a:off x="628650" y="2125266"/>
            <a:ext cx="7886700" cy="352016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Arial"/>
                <a:ea typeface="Arial"/>
                <a:cs typeface="Arial"/>
                <a:sym typeface="Arial"/>
              </a:rPr>
              <a:t>Structural differences are apparent in brain images of adolescents who have used cannabis compared to those who have not. These differences include: </a:t>
            </a:r>
            <a:endParaRPr/>
          </a:p>
          <a:p>
            <a:pPr indent="-228600" lvl="1" marL="685800" rtl="0" algn="l">
              <a:lnSpc>
                <a:spcPct val="90000"/>
              </a:lnSpc>
              <a:spcBef>
                <a:spcPts val="500"/>
              </a:spcBef>
              <a:spcAft>
                <a:spcPts val="0"/>
              </a:spcAft>
              <a:buClr>
                <a:schemeClr val="dk1"/>
              </a:buClr>
              <a:buSzPts val="2000"/>
              <a:buChar char="•"/>
            </a:pPr>
            <a:r>
              <a:rPr lang="en-US" sz="2000">
                <a:latin typeface="Arial"/>
                <a:ea typeface="Arial"/>
                <a:cs typeface="Arial"/>
                <a:sym typeface="Arial"/>
              </a:rPr>
              <a:t>Size (both increases and decreases)</a:t>
            </a:r>
            <a:endParaRPr/>
          </a:p>
          <a:p>
            <a:pPr indent="-228600" lvl="1" marL="685800" rtl="0" algn="l">
              <a:lnSpc>
                <a:spcPct val="90000"/>
              </a:lnSpc>
              <a:spcBef>
                <a:spcPts val="500"/>
              </a:spcBef>
              <a:spcAft>
                <a:spcPts val="0"/>
              </a:spcAft>
              <a:buClr>
                <a:schemeClr val="dk1"/>
              </a:buClr>
              <a:buSzPts val="2000"/>
              <a:buChar char="•"/>
            </a:pPr>
            <a:r>
              <a:rPr lang="en-US" sz="2000">
                <a:latin typeface="Arial"/>
                <a:ea typeface="Arial"/>
                <a:cs typeface="Arial"/>
                <a:sym typeface="Arial"/>
              </a:rPr>
              <a:t>Connectivity </a:t>
            </a:r>
            <a:endParaRPr/>
          </a:p>
          <a:p>
            <a:pPr indent="-228600" lvl="1" marL="685800" rtl="0" algn="l">
              <a:lnSpc>
                <a:spcPct val="90000"/>
              </a:lnSpc>
              <a:spcBef>
                <a:spcPts val="500"/>
              </a:spcBef>
              <a:spcAft>
                <a:spcPts val="0"/>
              </a:spcAft>
              <a:buClr>
                <a:schemeClr val="dk1"/>
              </a:buClr>
              <a:buSzPts val="2000"/>
              <a:buChar char="•"/>
            </a:pPr>
            <a:r>
              <a:rPr lang="en-US" sz="2000">
                <a:latin typeface="Arial"/>
                <a:ea typeface="Arial"/>
                <a:cs typeface="Arial"/>
                <a:sym typeface="Arial"/>
              </a:rPr>
              <a:t>Quality of various brain structures</a:t>
            </a:r>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The earlier that individuals started regular use, the more impaired the nerve connections were in the brain.  Those who began using cannabis at a later age did not experience the same negative effects (Schacht,J., et.al., 2013</a:t>
            </a:r>
            <a:r>
              <a:rPr lang="en-US" sz="2000"/>
              <a:t>)</a:t>
            </a:r>
            <a:r>
              <a:rPr lang="en-US" sz="2000">
                <a:latin typeface="Arial"/>
                <a:ea typeface="Arial"/>
                <a:cs typeface="Arial"/>
                <a:sym typeface="Arial"/>
              </a:rPr>
              <a:t>.</a:t>
            </a:r>
            <a:endParaRPr/>
          </a:p>
        </p:txBody>
      </p:sp>
      <p:pic>
        <p:nvPicPr>
          <p:cNvPr id="265" name="Google Shape;265;p16"/>
          <p:cNvPicPr preferRelativeResize="0"/>
          <p:nvPr/>
        </p:nvPicPr>
        <p:blipFill rotWithShape="1">
          <a:blip r:embed="rId3">
            <a:alphaModFix/>
          </a:blip>
          <a:srcRect b="0" l="0" r="0" t="0"/>
          <a:stretch/>
        </p:blipFill>
        <p:spPr>
          <a:xfrm>
            <a:off x="991121" y="5775202"/>
            <a:ext cx="7162280" cy="1453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latin typeface="Arial"/>
                <a:ea typeface="Arial"/>
                <a:cs typeface="Arial"/>
                <a:sym typeface="Arial"/>
              </a:rPr>
              <a:t>Brain Differences in Adolescent who Use Cannabis: Functional</a:t>
            </a:r>
            <a:endParaRPr/>
          </a:p>
        </p:txBody>
      </p:sp>
      <p:sp>
        <p:nvSpPr>
          <p:cNvPr id="272" name="Google Shape;272;p17"/>
          <p:cNvSpPr txBox="1"/>
          <p:nvPr>
            <p:ph idx="1" type="body"/>
          </p:nvPr>
        </p:nvSpPr>
        <p:spPr>
          <a:xfrm>
            <a:off x="628650" y="1802297"/>
            <a:ext cx="7773228" cy="377686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57"/>
              <a:buChar char="•"/>
            </a:pPr>
            <a:r>
              <a:rPr lang="en-US" sz="2557">
                <a:latin typeface="Arial"/>
                <a:ea typeface="Arial"/>
                <a:cs typeface="Arial"/>
                <a:sym typeface="Arial"/>
              </a:rPr>
              <a:t>Functional differences are also found in brain images of adolescents who use cannabis compared to those who don’t use, particularly greater activity while completing tasks:  </a:t>
            </a:r>
            <a:endParaRPr/>
          </a:p>
          <a:p>
            <a:pPr indent="-228600" lvl="1" marL="685800" rtl="0" algn="l">
              <a:lnSpc>
                <a:spcPct val="70000"/>
              </a:lnSpc>
              <a:spcBef>
                <a:spcPts val="500"/>
              </a:spcBef>
              <a:spcAft>
                <a:spcPts val="0"/>
              </a:spcAft>
              <a:buClr>
                <a:schemeClr val="dk1"/>
              </a:buClr>
              <a:buSzPts val="2557"/>
              <a:buChar char="•"/>
            </a:pPr>
            <a:r>
              <a:rPr lang="en-US" sz="2557">
                <a:latin typeface="Arial"/>
                <a:ea typeface="Arial"/>
                <a:cs typeface="Arial"/>
                <a:sym typeface="Arial"/>
              </a:rPr>
              <a:t>This increased activity indicates the brain was working harder to perform a task</a:t>
            </a:r>
            <a:endParaRPr/>
          </a:p>
          <a:p>
            <a:pPr indent="-228600" lvl="1" marL="685800" rtl="0" algn="l">
              <a:lnSpc>
                <a:spcPct val="70000"/>
              </a:lnSpc>
              <a:spcBef>
                <a:spcPts val="500"/>
              </a:spcBef>
              <a:spcAft>
                <a:spcPts val="0"/>
              </a:spcAft>
              <a:buClr>
                <a:schemeClr val="dk1"/>
              </a:buClr>
              <a:buSzPts val="2557"/>
              <a:buChar char="•"/>
            </a:pPr>
            <a:r>
              <a:rPr lang="en-US" sz="2557">
                <a:latin typeface="Arial"/>
                <a:ea typeface="Arial"/>
                <a:cs typeface="Arial"/>
                <a:sym typeface="Arial"/>
              </a:rPr>
              <a:t>These differences were observed in brain regions critical for executive functioning (e.g., planning and decision making, establishing and completing goals) (Smith, A., et.al., 2010; Smith, A., et.al., 2011; Hatchard, T., et.al.,2014).</a:t>
            </a:r>
            <a:endParaRPr/>
          </a:p>
          <a:p>
            <a:pPr indent="-110490" lvl="1" marL="685800" rtl="0" algn="l">
              <a:lnSpc>
                <a:spcPct val="70000"/>
              </a:lnSpc>
              <a:spcBef>
                <a:spcPts val="500"/>
              </a:spcBef>
              <a:spcAft>
                <a:spcPts val="0"/>
              </a:spcAft>
              <a:buClr>
                <a:schemeClr val="dk1"/>
              </a:buClr>
              <a:buSzPts val="1860"/>
              <a:buNone/>
            </a:pPr>
            <a:r>
              <a:t/>
            </a:r>
            <a:endParaRPr sz="1860">
              <a:latin typeface="Arial"/>
              <a:ea typeface="Arial"/>
              <a:cs typeface="Arial"/>
              <a:sym typeface="Arial"/>
            </a:endParaRPr>
          </a:p>
        </p:txBody>
      </p:sp>
      <p:pic>
        <p:nvPicPr>
          <p:cNvPr id="273" name="Google Shape;273;p17"/>
          <p:cNvPicPr preferRelativeResize="0"/>
          <p:nvPr/>
        </p:nvPicPr>
        <p:blipFill rotWithShape="1">
          <a:blip r:embed="rId3">
            <a:alphaModFix/>
          </a:blip>
          <a:srcRect b="0" l="0" r="0" t="0"/>
          <a:stretch/>
        </p:blipFill>
        <p:spPr>
          <a:xfrm>
            <a:off x="5913782" y="5193015"/>
            <a:ext cx="3230218" cy="21534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18"/>
          <p:cNvSpPr txBox="1"/>
          <p:nvPr>
            <p:ph type="ctrTitle"/>
          </p:nvPr>
        </p:nvSpPr>
        <p:spPr>
          <a:xfrm>
            <a:off x="1997765" y="2894773"/>
            <a:ext cx="5128592" cy="6495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300"/>
              <a:buFont typeface="Arial"/>
              <a:buNone/>
            </a:pPr>
            <a:r>
              <a:rPr lang="en-US">
                <a:latin typeface="Arial"/>
                <a:ea typeface="Arial"/>
                <a:cs typeface="Arial"/>
                <a:sym typeface="Arial"/>
              </a:rPr>
              <a:t>Pharmocokinetics</a:t>
            </a:r>
            <a:endParaRPr>
              <a:latin typeface="Arial"/>
              <a:ea typeface="Arial"/>
              <a:cs typeface="Arial"/>
              <a:sym typeface="Arial"/>
            </a:endParaRPr>
          </a:p>
        </p:txBody>
      </p:sp>
      <p:pic>
        <p:nvPicPr>
          <p:cNvPr id="279" name="Google Shape;279;p18"/>
          <p:cNvPicPr preferRelativeResize="0"/>
          <p:nvPr>
            <p:ph idx="3" type="pic"/>
          </p:nvPr>
        </p:nvPicPr>
        <p:blipFill rotWithShape="1">
          <a:blip r:embed="rId3">
            <a:alphaModFix/>
          </a:blip>
          <a:srcRect b="22801" l="0" r="0" t="22801"/>
          <a:stretch/>
        </p:blipFill>
        <p:spPr>
          <a:xfrm>
            <a:off x="5148469" y="5409118"/>
            <a:ext cx="3995531" cy="14488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Pharmacokinetics</a:t>
            </a:r>
            <a:endParaRPr/>
          </a:p>
        </p:txBody>
      </p:sp>
      <p:sp>
        <p:nvSpPr>
          <p:cNvPr id="285" name="Google Shape;285;p19"/>
          <p:cNvSpPr txBox="1"/>
          <p:nvPr>
            <p:ph idx="1" type="body"/>
          </p:nvPr>
        </p:nvSpPr>
        <p:spPr>
          <a:xfrm>
            <a:off x="628650" y="2226469"/>
            <a:ext cx="7886700" cy="2069720"/>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en-US" sz="2590">
                <a:latin typeface="Arial"/>
                <a:ea typeface="Arial"/>
                <a:cs typeface="Arial"/>
                <a:sym typeface="Arial"/>
              </a:rPr>
              <a:t>Pharmacokinetics is a term that encompasses:</a:t>
            </a:r>
            <a:endParaRPr/>
          </a:p>
          <a:p>
            <a:pPr indent="-228600" lvl="1" marL="685800" rtl="0" algn="l">
              <a:lnSpc>
                <a:spcPct val="70000"/>
              </a:lnSpc>
              <a:spcBef>
                <a:spcPts val="500"/>
              </a:spcBef>
              <a:spcAft>
                <a:spcPts val="0"/>
              </a:spcAft>
              <a:buClr>
                <a:schemeClr val="dk1"/>
              </a:buClr>
              <a:buSzPts val="2220"/>
              <a:buChar char="•"/>
            </a:pPr>
            <a:r>
              <a:rPr lang="en-US" sz="2220">
                <a:latin typeface="Arial"/>
                <a:ea typeface="Arial"/>
                <a:cs typeface="Arial"/>
                <a:sym typeface="Arial"/>
              </a:rPr>
              <a:t>how we take in a substances, </a:t>
            </a:r>
            <a:endParaRPr/>
          </a:p>
          <a:p>
            <a:pPr indent="-228600" lvl="1" marL="685800" rtl="0" algn="l">
              <a:lnSpc>
                <a:spcPct val="70000"/>
              </a:lnSpc>
              <a:spcBef>
                <a:spcPts val="500"/>
              </a:spcBef>
              <a:spcAft>
                <a:spcPts val="0"/>
              </a:spcAft>
              <a:buClr>
                <a:schemeClr val="dk1"/>
              </a:buClr>
              <a:buSzPts val="2220"/>
              <a:buChar char="•"/>
            </a:pPr>
            <a:r>
              <a:rPr lang="en-US" sz="2220">
                <a:latin typeface="Arial"/>
                <a:ea typeface="Arial"/>
                <a:cs typeface="Arial"/>
                <a:sym typeface="Arial"/>
              </a:rPr>
              <a:t>where the substance is stored in our bodies, </a:t>
            </a:r>
            <a:endParaRPr/>
          </a:p>
          <a:p>
            <a:pPr indent="-228600" lvl="1" marL="685800" rtl="0" algn="l">
              <a:lnSpc>
                <a:spcPct val="70000"/>
              </a:lnSpc>
              <a:spcBef>
                <a:spcPts val="500"/>
              </a:spcBef>
              <a:spcAft>
                <a:spcPts val="0"/>
              </a:spcAft>
              <a:buClr>
                <a:schemeClr val="dk1"/>
              </a:buClr>
              <a:buSzPts val="2220"/>
              <a:buChar char="•"/>
            </a:pPr>
            <a:r>
              <a:rPr lang="en-US" sz="2220">
                <a:latin typeface="Arial"/>
                <a:ea typeface="Arial"/>
                <a:cs typeface="Arial"/>
                <a:sym typeface="Arial"/>
              </a:rPr>
              <a:t>how we metabolize or break down the substance, and </a:t>
            </a:r>
            <a:endParaRPr/>
          </a:p>
          <a:p>
            <a:pPr indent="-228600" lvl="1" marL="685800" rtl="0" algn="l">
              <a:lnSpc>
                <a:spcPct val="70000"/>
              </a:lnSpc>
              <a:spcBef>
                <a:spcPts val="500"/>
              </a:spcBef>
              <a:spcAft>
                <a:spcPts val="0"/>
              </a:spcAft>
              <a:buClr>
                <a:schemeClr val="dk1"/>
              </a:buClr>
              <a:buSzPts val="2220"/>
              <a:buChar char="•"/>
            </a:pPr>
            <a:r>
              <a:rPr lang="en-US" sz="2220">
                <a:latin typeface="Arial"/>
                <a:ea typeface="Arial"/>
                <a:cs typeface="Arial"/>
                <a:sym typeface="Arial"/>
              </a:rPr>
              <a:t>how we get rid of the substance.</a:t>
            </a:r>
            <a:endParaRPr/>
          </a:p>
          <a:p>
            <a:pPr indent="-228600" lvl="0" marL="228600" rtl="0" algn="l">
              <a:lnSpc>
                <a:spcPct val="70000"/>
              </a:lnSpc>
              <a:spcBef>
                <a:spcPts val="1000"/>
              </a:spcBef>
              <a:spcAft>
                <a:spcPts val="0"/>
              </a:spcAft>
              <a:buClr>
                <a:schemeClr val="dk1"/>
              </a:buClr>
              <a:buSzPts val="2590"/>
              <a:buChar char="•"/>
            </a:pPr>
            <a:r>
              <a:rPr lang="en-US" sz="2590">
                <a:latin typeface="Arial"/>
                <a:ea typeface="Arial"/>
                <a:cs typeface="Arial"/>
                <a:sym typeface="Arial"/>
              </a:rPr>
              <a:t>Varies by route of administration</a:t>
            </a:r>
            <a:endParaRPr/>
          </a:p>
        </p:txBody>
      </p:sp>
      <p:pic>
        <p:nvPicPr>
          <p:cNvPr id="286" name="Google Shape;286;p19"/>
          <p:cNvPicPr preferRelativeResize="0"/>
          <p:nvPr/>
        </p:nvPicPr>
        <p:blipFill rotWithShape="1">
          <a:blip r:embed="rId3">
            <a:alphaModFix/>
          </a:blip>
          <a:srcRect b="0" l="0" r="0" t="0"/>
          <a:stretch/>
        </p:blipFill>
        <p:spPr>
          <a:xfrm>
            <a:off x="4857750" y="4581111"/>
            <a:ext cx="428625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Acknowledgements</a:t>
            </a:r>
            <a:endParaRPr/>
          </a:p>
        </p:txBody>
      </p:sp>
      <p:sp>
        <p:nvSpPr>
          <p:cNvPr id="126" name="Google Shape;126;p2"/>
          <p:cNvSpPr txBox="1"/>
          <p:nvPr>
            <p:ph idx="1" type="body"/>
          </p:nvPr>
        </p:nvSpPr>
        <p:spPr>
          <a:xfrm>
            <a:off x="457200" y="1600203"/>
            <a:ext cx="8229600" cy="4338848"/>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1750"/>
              <a:buNone/>
            </a:pPr>
            <a:r>
              <a:rPr lang="en-US" sz="1750"/>
              <a:t>This slide deck was created in collaboration with the Prevention Technology Transfer Center Network Marijuana Risk Working Group, comprised of the following PTTC’s:</a:t>
            </a:r>
            <a:endParaRPr/>
          </a:p>
          <a:p>
            <a:pPr indent="0" lvl="0" marL="0" rtl="0" algn="l">
              <a:lnSpc>
                <a:spcPct val="70000"/>
              </a:lnSpc>
              <a:spcBef>
                <a:spcPts val="1000"/>
              </a:spcBef>
              <a:spcAft>
                <a:spcPts val="0"/>
              </a:spcAft>
              <a:buClr>
                <a:schemeClr val="dk1"/>
              </a:buClr>
              <a:buSzPts val="1750"/>
              <a:buNone/>
            </a:pPr>
            <a:r>
              <a:t/>
            </a:r>
            <a:endParaRPr sz="1750"/>
          </a:p>
          <a:p>
            <a:pPr indent="-228600" lvl="0" marL="228600" rtl="0" algn="l">
              <a:lnSpc>
                <a:spcPct val="70000"/>
              </a:lnSpc>
              <a:spcBef>
                <a:spcPts val="1000"/>
              </a:spcBef>
              <a:spcAft>
                <a:spcPts val="0"/>
              </a:spcAft>
              <a:buClr>
                <a:schemeClr val="dk1"/>
              </a:buClr>
              <a:buSzPts val="1750"/>
              <a:buChar char="•"/>
            </a:pPr>
            <a:r>
              <a:rPr lang="en-US" sz="1750"/>
              <a:t>New England PTTC HHS Region 1</a:t>
            </a:r>
            <a:endParaRPr/>
          </a:p>
          <a:p>
            <a:pPr indent="-228600" lvl="0" marL="228600" rtl="0" algn="l">
              <a:lnSpc>
                <a:spcPct val="70000"/>
              </a:lnSpc>
              <a:spcBef>
                <a:spcPts val="1000"/>
              </a:spcBef>
              <a:spcAft>
                <a:spcPts val="0"/>
              </a:spcAft>
              <a:buClr>
                <a:schemeClr val="dk1"/>
              </a:buClr>
              <a:buSzPts val="1750"/>
              <a:buChar char="•"/>
            </a:pPr>
            <a:r>
              <a:rPr lang="en-US" sz="1750"/>
              <a:t>Great Lakes PTTC HHS Region 5</a:t>
            </a:r>
            <a:endParaRPr/>
          </a:p>
          <a:p>
            <a:pPr indent="-228600" lvl="0" marL="228600" rtl="0" algn="l">
              <a:lnSpc>
                <a:spcPct val="70000"/>
              </a:lnSpc>
              <a:spcBef>
                <a:spcPts val="1000"/>
              </a:spcBef>
              <a:spcAft>
                <a:spcPts val="0"/>
              </a:spcAft>
              <a:buClr>
                <a:schemeClr val="dk1"/>
              </a:buClr>
              <a:buSzPts val="1750"/>
              <a:buChar char="•"/>
            </a:pPr>
            <a:r>
              <a:rPr lang="en-US" sz="1750"/>
              <a:t>Pacific Southwest PTTC HHS Region 9</a:t>
            </a:r>
            <a:endParaRPr/>
          </a:p>
          <a:p>
            <a:pPr indent="-228600" lvl="0" marL="228600" rtl="0" algn="l">
              <a:lnSpc>
                <a:spcPct val="70000"/>
              </a:lnSpc>
              <a:spcBef>
                <a:spcPts val="1000"/>
              </a:spcBef>
              <a:spcAft>
                <a:spcPts val="0"/>
              </a:spcAft>
              <a:buClr>
                <a:schemeClr val="dk1"/>
              </a:buClr>
              <a:buSzPts val="1750"/>
              <a:buChar char="•"/>
            </a:pPr>
            <a:r>
              <a:rPr lang="en-US" sz="1750"/>
              <a:t>Northwest PTTC HHS Region 10</a:t>
            </a:r>
            <a:endParaRPr/>
          </a:p>
          <a:p>
            <a:pPr indent="-228600" lvl="0" marL="228600" rtl="0" algn="l">
              <a:lnSpc>
                <a:spcPct val="70000"/>
              </a:lnSpc>
              <a:spcBef>
                <a:spcPts val="1000"/>
              </a:spcBef>
              <a:spcAft>
                <a:spcPts val="0"/>
              </a:spcAft>
              <a:buClr>
                <a:schemeClr val="dk1"/>
              </a:buClr>
              <a:buSzPts val="1750"/>
              <a:buChar char="•"/>
            </a:pPr>
            <a:r>
              <a:rPr lang="en-US" sz="1750"/>
              <a:t>National American Indian and Alaska Native PTTC</a:t>
            </a:r>
            <a:endParaRPr/>
          </a:p>
          <a:p>
            <a:pPr indent="-228600" lvl="0" marL="228600" rtl="0" algn="l">
              <a:lnSpc>
                <a:spcPct val="70000"/>
              </a:lnSpc>
              <a:spcBef>
                <a:spcPts val="1000"/>
              </a:spcBef>
              <a:spcAft>
                <a:spcPts val="0"/>
              </a:spcAft>
              <a:buClr>
                <a:schemeClr val="dk1"/>
              </a:buClr>
              <a:buSzPts val="1750"/>
              <a:buChar char="•"/>
            </a:pPr>
            <a:r>
              <a:rPr lang="en-US" sz="1750"/>
              <a:t>National Hispanic and Latino PTTC</a:t>
            </a:r>
            <a:endParaRPr/>
          </a:p>
          <a:p>
            <a:pPr indent="-228600" lvl="0" marL="228600" rtl="0" algn="l">
              <a:lnSpc>
                <a:spcPct val="70000"/>
              </a:lnSpc>
              <a:spcBef>
                <a:spcPts val="1000"/>
              </a:spcBef>
              <a:spcAft>
                <a:spcPts val="0"/>
              </a:spcAft>
              <a:buClr>
                <a:schemeClr val="dk1"/>
              </a:buClr>
              <a:buSzPts val="1750"/>
              <a:buChar char="•"/>
            </a:pPr>
            <a:r>
              <a:rPr lang="en-US" sz="1750"/>
              <a:t>PTTC Network Coordinating Office</a:t>
            </a:r>
            <a:endParaRPr/>
          </a:p>
          <a:p>
            <a:pPr indent="0" lvl="0" marL="0" rtl="0" algn="l">
              <a:lnSpc>
                <a:spcPct val="70000"/>
              </a:lnSpc>
              <a:spcBef>
                <a:spcPts val="1000"/>
              </a:spcBef>
              <a:spcAft>
                <a:spcPts val="0"/>
              </a:spcAft>
              <a:buClr>
                <a:schemeClr val="dk1"/>
              </a:buClr>
              <a:buSzPts val="1750"/>
              <a:buNone/>
            </a:pPr>
            <a:r>
              <a:t/>
            </a:r>
            <a:endParaRPr sz="1750"/>
          </a:p>
          <a:p>
            <a:pPr indent="-228600" lvl="0" marL="228600" rtl="0" algn="l">
              <a:lnSpc>
                <a:spcPct val="70000"/>
              </a:lnSpc>
              <a:spcBef>
                <a:spcPts val="1000"/>
              </a:spcBef>
              <a:spcAft>
                <a:spcPts val="0"/>
              </a:spcAft>
              <a:buClr>
                <a:schemeClr val="dk1"/>
              </a:buClr>
              <a:buSzPts val="1750"/>
              <a:buChar char="•"/>
            </a:pPr>
            <a:r>
              <a:rPr lang="en-US" sz="1750"/>
              <a:t>The Prevention Technology Transfer Center Network is funded by the Substance Abuse and Mental Health Services Administration.</a:t>
            </a:r>
            <a:endParaRPr/>
          </a:p>
          <a:p>
            <a:pPr indent="0" lvl="0" marL="0" rtl="0" algn="l">
              <a:lnSpc>
                <a:spcPct val="70000"/>
              </a:lnSpc>
              <a:spcBef>
                <a:spcPts val="1000"/>
              </a:spcBef>
              <a:spcAft>
                <a:spcPts val="0"/>
              </a:spcAft>
              <a:buClr>
                <a:schemeClr val="dk1"/>
              </a:buClr>
              <a:buSzPts val="1750"/>
              <a:buNone/>
            </a:pPr>
            <a:r>
              <a:t/>
            </a:r>
            <a:endParaRPr sz="1750">
              <a:latin typeface="Arial"/>
              <a:ea typeface="Arial"/>
              <a:cs typeface="Arial"/>
              <a:sym typeface="Arial"/>
            </a:endParaRPr>
          </a:p>
        </p:txBody>
      </p:sp>
      <p:pic>
        <p:nvPicPr>
          <p:cNvPr id="127" name="Google Shape;127;p2"/>
          <p:cNvPicPr preferRelativeResize="0"/>
          <p:nvPr/>
        </p:nvPicPr>
        <p:blipFill rotWithShape="1">
          <a:blip r:embed="rId3">
            <a:alphaModFix/>
          </a:blip>
          <a:srcRect b="0" l="0" r="0" t="0"/>
          <a:stretch/>
        </p:blipFill>
        <p:spPr>
          <a:xfrm>
            <a:off x="616640" y="5939050"/>
            <a:ext cx="7910719" cy="1604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0"/>
          <p:cNvSpPr txBox="1"/>
          <p:nvPr>
            <p:ph type="title"/>
          </p:nvPr>
        </p:nvSpPr>
        <p:spPr>
          <a:xfrm>
            <a:off x="628651" y="1017683"/>
            <a:ext cx="5750885" cy="13860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700"/>
              <a:buFont typeface="Arial"/>
              <a:buNone/>
            </a:pPr>
            <a:r>
              <a:rPr lang="en-US" sz="2700">
                <a:latin typeface="Arial"/>
                <a:ea typeface="Arial"/>
                <a:cs typeface="Arial"/>
                <a:sym typeface="Arial"/>
              </a:rPr>
              <a:t>Routes of absorption – Oral  (Edibles, Tinctures, &amp; Beverages)</a:t>
            </a:r>
            <a:br>
              <a:rPr lang="en-US" sz="2700"/>
            </a:br>
            <a:endParaRPr sz="2700"/>
          </a:p>
        </p:txBody>
      </p:sp>
      <p:sp>
        <p:nvSpPr>
          <p:cNvPr id="293" name="Google Shape;293;p20"/>
          <p:cNvSpPr txBox="1"/>
          <p:nvPr>
            <p:ph idx="1" type="body"/>
          </p:nvPr>
        </p:nvSpPr>
        <p:spPr>
          <a:xfrm>
            <a:off x="628650" y="2480490"/>
            <a:ext cx="5463806" cy="1643812"/>
          </a:xfrm>
          <a:prstGeom prst="rect">
            <a:avLst/>
          </a:prstGeom>
          <a:noFill/>
          <a:ln>
            <a:noFill/>
          </a:ln>
        </p:spPr>
        <p:txBody>
          <a:bodyPr anchorCtr="0" anchor="t" bIns="45700" lIns="91425" spcFirstLastPara="1" rIns="91425" wrap="square" tIns="45700">
            <a:normAutofit/>
          </a:bodyPr>
          <a:lstStyle/>
          <a:p>
            <a:pPr indent="-228600" lvl="1" marL="685800" rtl="0" algn="l">
              <a:lnSpc>
                <a:spcPct val="80000"/>
              </a:lnSpc>
              <a:spcBef>
                <a:spcPts val="0"/>
              </a:spcBef>
              <a:spcAft>
                <a:spcPts val="0"/>
              </a:spcAft>
              <a:buClr>
                <a:schemeClr val="dk1"/>
              </a:buClr>
              <a:buSzPts val="2100"/>
              <a:buChar char="•"/>
            </a:pPr>
            <a:r>
              <a:rPr lang="en-US" sz="2100">
                <a:latin typeface="Arial"/>
                <a:ea typeface="Arial"/>
                <a:cs typeface="Arial"/>
                <a:sym typeface="Arial"/>
              </a:rPr>
              <a:t>Onset of effect delayed: 60-120 min</a:t>
            </a:r>
            <a:endParaRPr/>
          </a:p>
          <a:p>
            <a:pPr indent="-228600" lvl="1" marL="685800" rtl="0" algn="l">
              <a:lnSpc>
                <a:spcPct val="80000"/>
              </a:lnSpc>
              <a:spcBef>
                <a:spcPts val="500"/>
              </a:spcBef>
              <a:spcAft>
                <a:spcPts val="0"/>
              </a:spcAft>
              <a:buClr>
                <a:schemeClr val="dk1"/>
              </a:buClr>
              <a:buSzPts val="2100"/>
              <a:buChar char="•"/>
            </a:pPr>
            <a:r>
              <a:rPr lang="en-US" sz="2100">
                <a:latin typeface="Arial"/>
                <a:ea typeface="Arial"/>
                <a:cs typeface="Arial"/>
                <a:sym typeface="Arial"/>
              </a:rPr>
              <a:t>Effects may last 4-8 hours</a:t>
            </a:r>
            <a:endParaRPr baseline="30000" sz="2100">
              <a:latin typeface="Arial"/>
              <a:ea typeface="Arial"/>
              <a:cs typeface="Arial"/>
              <a:sym typeface="Arial"/>
            </a:endParaRPr>
          </a:p>
          <a:p>
            <a:pPr indent="-228600" lvl="2" marL="1143000" rtl="0" algn="l">
              <a:lnSpc>
                <a:spcPct val="80000"/>
              </a:lnSpc>
              <a:spcBef>
                <a:spcPts val="500"/>
              </a:spcBef>
              <a:spcAft>
                <a:spcPts val="0"/>
              </a:spcAft>
              <a:buClr>
                <a:schemeClr val="dk1"/>
              </a:buClr>
              <a:buSzPts val="2100"/>
              <a:buChar char="•"/>
            </a:pPr>
            <a:r>
              <a:rPr lang="en-US" sz="2100">
                <a:latin typeface="Arial"/>
                <a:ea typeface="Arial"/>
                <a:cs typeface="Arial"/>
                <a:sym typeface="Arial"/>
              </a:rPr>
              <a:t>Maximum levels of THC in blood may take 2-5 hours</a:t>
            </a:r>
            <a:endParaRPr/>
          </a:p>
          <a:p>
            <a:pPr indent="-228600" lvl="1" marL="685800" rtl="0" algn="l">
              <a:lnSpc>
                <a:spcPct val="80000"/>
              </a:lnSpc>
              <a:spcBef>
                <a:spcPts val="500"/>
              </a:spcBef>
              <a:spcAft>
                <a:spcPts val="0"/>
              </a:spcAft>
              <a:buClr>
                <a:schemeClr val="dk1"/>
              </a:buClr>
              <a:buSzPts val="2100"/>
              <a:buChar char="•"/>
            </a:pPr>
            <a:r>
              <a:rPr lang="en-US" sz="2100">
                <a:latin typeface="Arial"/>
                <a:ea typeface="Arial"/>
                <a:cs typeface="Arial"/>
                <a:sym typeface="Arial"/>
              </a:rPr>
              <a:t>Bioavailability(low): 6% - 7% </a:t>
            </a:r>
            <a:endParaRPr/>
          </a:p>
          <a:p>
            <a:pPr indent="-50800" lvl="0" marL="228600" rtl="0" algn="l">
              <a:lnSpc>
                <a:spcPct val="80000"/>
              </a:lnSpc>
              <a:spcBef>
                <a:spcPts val="1000"/>
              </a:spcBef>
              <a:spcAft>
                <a:spcPts val="0"/>
              </a:spcAft>
              <a:buClr>
                <a:schemeClr val="dk1"/>
              </a:buClr>
              <a:buSzPts val="2800"/>
              <a:buNone/>
            </a:pPr>
            <a:r>
              <a:t/>
            </a:r>
            <a:endParaRPr/>
          </a:p>
        </p:txBody>
      </p:sp>
      <p:pic>
        <p:nvPicPr>
          <p:cNvPr descr="This images is of a cannabis infused brownie used as a way to ingest cannabis. &#10;&#10;Medical Jane Medical &lt;strong&gt;Marijuana&lt;/strong&gt; Reviews Edibles &lt;strong&gt;Brownies&lt;/strong&gt;" id="294" name="Google Shape;294;p20" title="Cannabis infused brownies"/>
          <p:cNvPicPr preferRelativeResize="0"/>
          <p:nvPr/>
        </p:nvPicPr>
        <p:blipFill rotWithShape="1">
          <a:blip r:embed="rId3">
            <a:alphaModFix/>
          </a:blip>
          <a:srcRect b="3" l="2006" r="3" t="0"/>
          <a:stretch/>
        </p:blipFill>
        <p:spPr>
          <a:xfrm>
            <a:off x="6264317" y="2517718"/>
            <a:ext cx="2487110" cy="1453017"/>
          </a:xfrm>
          <a:prstGeom prst="rect">
            <a:avLst/>
          </a:prstGeom>
          <a:noFill/>
          <a:ln>
            <a:noFill/>
          </a:ln>
        </p:spPr>
      </p:pic>
      <p:pic>
        <p:nvPicPr>
          <p:cNvPr descr="This image is of Green Hornet brand cannabis infused gummies. &#10;&#10;... &lt;strong&gt;gummies&lt;/strong&gt;. Infused with 275 milligrams of finished &lt;strong&gt;cannabis&lt;/strong&gt; extract, the" id="295" name="Google Shape;295;p20" title="Green Hornet Gummies"/>
          <p:cNvPicPr preferRelativeResize="0"/>
          <p:nvPr/>
        </p:nvPicPr>
        <p:blipFill rotWithShape="1">
          <a:blip r:embed="rId4">
            <a:alphaModFix/>
          </a:blip>
          <a:srcRect b="3" l="0" r="2008" t="0"/>
          <a:stretch/>
        </p:blipFill>
        <p:spPr>
          <a:xfrm>
            <a:off x="6264316" y="1051450"/>
            <a:ext cx="2503868" cy="1462808"/>
          </a:xfrm>
          <a:prstGeom prst="rect">
            <a:avLst/>
          </a:prstGeom>
          <a:noFill/>
          <a:ln>
            <a:noFill/>
          </a:ln>
        </p:spPr>
      </p:pic>
      <p:pic>
        <p:nvPicPr>
          <p:cNvPr descr="This image is of cannabis infused energy drinks.&#10;&#10;&lt;strong&gt;Cannabis&lt;/strong&gt; Energy &lt;strong&gt;Drink&lt;/strong&gt; | &lt;strong&gt;Cannabis&lt;/strong&gt; Energy &lt;strong&gt;Drink&lt;/strong&gt; Hemp &lt;strong&gt;Beverage&lt;/strong&gt; ..." id="296" name="Google Shape;296;p20" title="Cannabis Energy Drinks"/>
          <p:cNvPicPr preferRelativeResize="0"/>
          <p:nvPr/>
        </p:nvPicPr>
        <p:blipFill rotWithShape="1">
          <a:blip r:embed="rId5">
            <a:alphaModFix/>
          </a:blip>
          <a:srcRect b="6264" l="0" r="-1" t="15945"/>
          <a:stretch/>
        </p:blipFill>
        <p:spPr>
          <a:xfrm>
            <a:off x="6264317" y="3962740"/>
            <a:ext cx="2487652" cy="1446497"/>
          </a:xfrm>
          <a:prstGeom prst="rect">
            <a:avLst/>
          </a:prstGeom>
          <a:noFill/>
          <a:ln>
            <a:noFill/>
          </a:ln>
        </p:spPr>
      </p:pic>
      <p:sp>
        <p:nvSpPr>
          <p:cNvPr id="297" name="Google Shape;297;p20"/>
          <p:cNvSpPr/>
          <p:nvPr/>
        </p:nvSpPr>
        <p:spPr>
          <a:xfrm>
            <a:off x="701224" y="4233188"/>
            <a:ext cx="5391232"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(Koob, G., and Le Moal, M. ,2006; Francis, M., 2016; Gaston, T., and  Friedman, D., 2017).</a:t>
            </a:r>
            <a:endParaRPr/>
          </a:p>
        </p:txBody>
      </p:sp>
      <p:pic>
        <p:nvPicPr>
          <p:cNvPr id="298" name="Google Shape;298;p20"/>
          <p:cNvPicPr preferRelativeResize="0"/>
          <p:nvPr/>
        </p:nvPicPr>
        <p:blipFill rotWithShape="1">
          <a:blip r:embed="rId6">
            <a:alphaModFix/>
          </a:blip>
          <a:srcRect b="0" l="0" r="0" t="0"/>
          <a:stretch/>
        </p:blipFill>
        <p:spPr>
          <a:xfrm>
            <a:off x="701224" y="6088546"/>
            <a:ext cx="7838337" cy="159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21"/>
          <p:cNvSpPr txBox="1"/>
          <p:nvPr>
            <p:ph type="title"/>
          </p:nvPr>
        </p:nvSpPr>
        <p:spPr>
          <a:xfrm>
            <a:off x="266039" y="910876"/>
            <a:ext cx="8132527" cy="13984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700"/>
              <a:buFont typeface="Arial"/>
              <a:buNone/>
            </a:pPr>
            <a:r>
              <a:rPr lang="en-US" sz="2700">
                <a:latin typeface="Arial"/>
                <a:ea typeface="Arial"/>
                <a:cs typeface="Arial"/>
                <a:sym typeface="Arial"/>
              </a:rPr>
              <a:t>Routes of Absorption - Trans-Mucosal: Sublingual, Intranasal &amp; Ophthalmic</a:t>
            </a:r>
            <a:endParaRPr baseline="30000" sz="2700">
              <a:latin typeface="Arial"/>
              <a:ea typeface="Arial"/>
              <a:cs typeface="Arial"/>
              <a:sym typeface="Arial"/>
            </a:endParaRPr>
          </a:p>
        </p:txBody>
      </p:sp>
      <p:sp>
        <p:nvSpPr>
          <p:cNvPr id="305" name="Google Shape;305;p21"/>
          <p:cNvSpPr txBox="1"/>
          <p:nvPr>
            <p:ph idx="1" type="body"/>
          </p:nvPr>
        </p:nvSpPr>
        <p:spPr>
          <a:xfrm>
            <a:off x="2647555" y="2405066"/>
            <a:ext cx="3837116" cy="1879987"/>
          </a:xfrm>
          <a:prstGeom prst="rect">
            <a:avLst/>
          </a:prstGeom>
          <a:noFill/>
          <a:ln>
            <a:noFill/>
          </a:ln>
        </p:spPr>
        <p:txBody>
          <a:bodyPr anchorCtr="0" anchor="t" bIns="45700" lIns="91425" spcFirstLastPara="1" rIns="91425" wrap="square" tIns="45700">
            <a:normAutofit/>
          </a:bodyPr>
          <a:lstStyle/>
          <a:p>
            <a:pPr indent="-228600" lvl="1" marL="685800" rtl="0" algn="l">
              <a:lnSpc>
                <a:spcPct val="80000"/>
              </a:lnSpc>
              <a:spcBef>
                <a:spcPts val="0"/>
              </a:spcBef>
              <a:spcAft>
                <a:spcPts val="0"/>
              </a:spcAft>
              <a:buClr>
                <a:schemeClr val="dk1"/>
              </a:buClr>
              <a:buSzPts val="1942"/>
              <a:buChar char="•"/>
            </a:pPr>
            <a:r>
              <a:rPr lang="en-US" sz="1942">
                <a:latin typeface="Arial"/>
                <a:ea typeface="Arial"/>
                <a:cs typeface="Arial"/>
                <a:sym typeface="Arial"/>
              </a:rPr>
              <a:t>Onset in 5-30 minutes</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Effects may lasts 2-4 hours</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Bioavailability: ~6% - 46%</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Avoids first-pass metabolism</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Sativex: Sublingual for MS</a:t>
            </a:r>
            <a:endParaRPr/>
          </a:p>
          <a:p>
            <a:pPr indent="-64135" lvl="0" marL="228600" rtl="0" algn="l">
              <a:lnSpc>
                <a:spcPct val="80000"/>
              </a:lnSpc>
              <a:spcBef>
                <a:spcPts val="1000"/>
              </a:spcBef>
              <a:spcAft>
                <a:spcPts val="0"/>
              </a:spcAft>
              <a:buClr>
                <a:schemeClr val="dk1"/>
              </a:buClr>
              <a:buSzPts val="2590"/>
              <a:buNone/>
            </a:pPr>
            <a:r>
              <a:t/>
            </a:r>
            <a:endParaRPr sz="2590"/>
          </a:p>
        </p:txBody>
      </p:sp>
      <p:pic>
        <p:nvPicPr>
          <p:cNvPr descr="This image shows a CBD oil used with a dropper to ingest the cannabis by dropping the oil on the tongue. &#10;&#10;CBD Balance One &lt;strong&gt;Tincture&lt;/strong&gt;: A 1:1 &lt;strong&gt;THC&lt;/strong&gt;-to-CBD Sublingual Formula" id="306" name="Google Shape;306;p21" title="CBD Oil"/>
          <p:cNvPicPr preferRelativeResize="0"/>
          <p:nvPr/>
        </p:nvPicPr>
        <p:blipFill rotWithShape="1">
          <a:blip r:embed="rId3">
            <a:alphaModFix/>
          </a:blip>
          <a:srcRect b="-4" l="17119" r="7922" t="0"/>
          <a:stretch/>
        </p:blipFill>
        <p:spPr>
          <a:xfrm>
            <a:off x="266039" y="2309370"/>
            <a:ext cx="2586666" cy="1975682"/>
          </a:xfrm>
          <a:prstGeom prst="rect">
            <a:avLst/>
          </a:prstGeom>
          <a:noFill/>
          <a:ln>
            <a:noFill/>
          </a:ln>
        </p:spPr>
      </p:pic>
      <p:pic>
        <p:nvPicPr>
          <p:cNvPr descr="This cannabis product is sprayed on the tongue like a breath spray for a quick acting ingestion process. &#10;&#10;Basic Overview Of Various &lt;strong&gt;Cannabis&lt;/strong&gt; Consumption Methods" id="307" name="Google Shape;307;p21" title="Man using a spray cannabis product"/>
          <p:cNvPicPr preferRelativeResize="0"/>
          <p:nvPr/>
        </p:nvPicPr>
        <p:blipFill rotWithShape="1">
          <a:blip r:embed="rId4">
            <a:alphaModFix/>
          </a:blip>
          <a:srcRect b="10210" l="0" r="-1" t="0"/>
          <a:stretch/>
        </p:blipFill>
        <p:spPr>
          <a:xfrm>
            <a:off x="6605302" y="2197177"/>
            <a:ext cx="2325308" cy="2087876"/>
          </a:xfrm>
          <a:prstGeom prst="rect">
            <a:avLst/>
          </a:prstGeom>
          <a:noFill/>
          <a:ln>
            <a:noFill/>
          </a:ln>
        </p:spPr>
      </p:pic>
      <p:sp>
        <p:nvSpPr>
          <p:cNvPr id="308" name="Google Shape;308;p21"/>
          <p:cNvSpPr/>
          <p:nvPr/>
        </p:nvSpPr>
        <p:spPr>
          <a:xfrm>
            <a:off x="3083835" y="4995662"/>
            <a:ext cx="3298500" cy="6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50">
                <a:solidFill>
                  <a:schemeClr val="dk1"/>
                </a:solidFill>
                <a:latin typeface="Arial"/>
                <a:ea typeface="Arial"/>
                <a:cs typeface="Arial"/>
                <a:sym typeface="Arial"/>
              </a:rPr>
              <a:t>(Koob, G., and Le Moal, M., 2006; Francis, M., 2016) </a:t>
            </a:r>
            <a:endParaRPr/>
          </a:p>
        </p:txBody>
      </p:sp>
      <p:pic>
        <p:nvPicPr>
          <p:cNvPr id="309" name="Google Shape;309;p21"/>
          <p:cNvPicPr preferRelativeResize="0"/>
          <p:nvPr/>
        </p:nvPicPr>
        <p:blipFill rotWithShape="1">
          <a:blip r:embed="rId5">
            <a:alphaModFix/>
          </a:blip>
          <a:srcRect b="0" l="0" r="0" t="0"/>
          <a:stretch/>
        </p:blipFill>
        <p:spPr>
          <a:xfrm>
            <a:off x="6382363" y="5380382"/>
            <a:ext cx="2761637" cy="18410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2"/>
          <p:cNvSpPr txBox="1"/>
          <p:nvPr>
            <p:ph type="title"/>
          </p:nvPr>
        </p:nvSpPr>
        <p:spPr>
          <a:xfrm>
            <a:off x="628650" y="1410293"/>
            <a:ext cx="7886700" cy="4209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latin typeface="Arial"/>
                <a:ea typeface="Arial"/>
                <a:cs typeface="Arial"/>
                <a:sym typeface="Arial"/>
              </a:rPr>
              <a:t>Routes of Absorption – Transdermal</a:t>
            </a:r>
            <a:br>
              <a:rPr lang="en-US" sz="3959"/>
            </a:br>
            <a:endParaRPr sz="3959"/>
          </a:p>
        </p:txBody>
      </p:sp>
      <p:sp>
        <p:nvSpPr>
          <p:cNvPr id="316" name="Google Shape;316;p22"/>
          <p:cNvSpPr txBox="1"/>
          <p:nvPr>
            <p:ph idx="1" type="body"/>
          </p:nvPr>
        </p:nvSpPr>
        <p:spPr>
          <a:xfrm>
            <a:off x="526774" y="1754966"/>
            <a:ext cx="4472609" cy="2941983"/>
          </a:xfrm>
          <a:prstGeom prst="rect">
            <a:avLst/>
          </a:prstGeom>
          <a:noFill/>
          <a:ln>
            <a:noFill/>
          </a:ln>
        </p:spPr>
        <p:txBody>
          <a:bodyPr anchorCtr="0" anchor="t" bIns="45700" lIns="91425" spcFirstLastPara="1" rIns="91425" wrap="square" tIns="45700">
            <a:normAutofit/>
          </a:bodyPr>
          <a:lstStyle/>
          <a:p>
            <a:pPr indent="-228600" lvl="1" marL="685800" rtl="0" algn="l">
              <a:lnSpc>
                <a:spcPct val="80000"/>
              </a:lnSpc>
              <a:spcBef>
                <a:spcPts val="0"/>
              </a:spcBef>
              <a:spcAft>
                <a:spcPts val="0"/>
              </a:spcAft>
              <a:buClr>
                <a:schemeClr val="dk1"/>
              </a:buClr>
              <a:buSzPts val="1942"/>
              <a:buChar char="•"/>
            </a:pPr>
            <a:r>
              <a:rPr lang="en-US" sz="1942">
                <a:latin typeface="Arial"/>
                <a:ea typeface="Arial"/>
                <a:cs typeface="Arial"/>
                <a:sym typeface="Arial"/>
              </a:rPr>
              <a:t>Onset in approximately 30 minutes</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Effects may last 48 hours</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Bioavailability: Not available</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Avoids first-pass metabolism</a:t>
            </a:r>
            <a:endParaRPr/>
          </a:p>
          <a:p>
            <a:pPr indent="-228600" lvl="0" marL="228600" rtl="0" algn="l">
              <a:lnSpc>
                <a:spcPct val="80000"/>
              </a:lnSpc>
              <a:spcBef>
                <a:spcPts val="1000"/>
              </a:spcBef>
              <a:spcAft>
                <a:spcPts val="0"/>
              </a:spcAft>
              <a:buClr>
                <a:schemeClr val="dk1"/>
              </a:buClr>
              <a:buSzPts val="2590"/>
              <a:buChar char="•"/>
            </a:pPr>
            <a:r>
              <a:rPr lang="en-US" sz="2590">
                <a:latin typeface="Arial"/>
                <a:ea typeface="Arial"/>
                <a:cs typeface="Arial"/>
                <a:sym typeface="Arial"/>
              </a:rPr>
              <a:t>Transdermal patches</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10mg – CBD, CBN, THC, CBD/THC</a:t>
            </a:r>
            <a:endParaRPr/>
          </a:p>
          <a:p>
            <a:pPr indent="-228600" lvl="1" marL="685800" rtl="0" algn="l">
              <a:lnSpc>
                <a:spcPct val="80000"/>
              </a:lnSpc>
              <a:spcBef>
                <a:spcPts val="500"/>
              </a:spcBef>
              <a:spcAft>
                <a:spcPts val="0"/>
              </a:spcAft>
              <a:buClr>
                <a:schemeClr val="dk1"/>
              </a:buClr>
              <a:buSzPts val="1942"/>
              <a:buChar char="•"/>
            </a:pPr>
            <a:r>
              <a:rPr lang="en-US" sz="1942">
                <a:latin typeface="Arial"/>
                <a:ea typeface="Arial"/>
                <a:cs typeface="Arial"/>
                <a:sym typeface="Arial"/>
              </a:rPr>
              <a:t>20mg – THC Indica, THC Sativa</a:t>
            </a:r>
            <a:endParaRPr/>
          </a:p>
          <a:p>
            <a:pPr indent="-64135" lvl="0" marL="228600" rtl="0" algn="l">
              <a:lnSpc>
                <a:spcPct val="80000"/>
              </a:lnSpc>
              <a:spcBef>
                <a:spcPts val="1000"/>
              </a:spcBef>
              <a:spcAft>
                <a:spcPts val="0"/>
              </a:spcAft>
              <a:buClr>
                <a:schemeClr val="dk1"/>
              </a:buClr>
              <a:buSzPts val="2590"/>
              <a:buNone/>
            </a:pPr>
            <a:r>
              <a:t/>
            </a:r>
            <a:endParaRPr sz="2590"/>
          </a:p>
        </p:txBody>
      </p:sp>
      <p:pic>
        <p:nvPicPr>
          <p:cNvPr descr="Transdermal patches, used just like the anti-pain patches sold over the counter absorb through the skin. The images shown on this slide show cannabis infused patches.&#10;&#10;Cannabinol 10 mg &lt;strong&gt;transdermal&lt;/strong&gt; &lt;strong&gt;patches&lt;/strong&gt; sold at marijuana dispensaries in ..." id="317" name="Google Shape;317;p22" title="Transdermal patches "/>
          <p:cNvPicPr preferRelativeResize="0"/>
          <p:nvPr/>
        </p:nvPicPr>
        <p:blipFill rotWithShape="1">
          <a:blip r:embed="rId3">
            <a:alphaModFix/>
          </a:blip>
          <a:srcRect b="0" l="0" r="0" t="0"/>
          <a:stretch/>
        </p:blipFill>
        <p:spPr>
          <a:xfrm>
            <a:off x="5500487" y="1754966"/>
            <a:ext cx="2201274" cy="1931118"/>
          </a:xfrm>
          <a:prstGeom prst="rect">
            <a:avLst/>
          </a:prstGeom>
          <a:noFill/>
          <a:ln>
            <a:noFill/>
          </a:ln>
        </p:spPr>
      </p:pic>
      <p:pic>
        <p:nvPicPr>
          <p:cNvPr descr="The transdermal patches are not the only transdermal product, there are also topical roll-ons, shown in this image with the patches.&#10;&#10;enjoy the high from edibles much more than smoking. - The Pub ..." id="318" name="Google Shape;318;p22" title="Transdermal patches and roll-ons "/>
          <p:cNvPicPr preferRelativeResize="0"/>
          <p:nvPr/>
        </p:nvPicPr>
        <p:blipFill rotWithShape="1">
          <a:blip r:embed="rId4">
            <a:alphaModFix/>
          </a:blip>
          <a:srcRect b="0" l="0" r="0" t="0"/>
          <a:stretch/>
        </p:blipFill>
        <p:spPr>
          <a:xfrm>
            <a:off x="5500488" y="3686084"/>
            <a:ext cx="3127717" cy="1626413"/>
          </a:xfrm>
          <a:prstGeom prst="rect">
            <a:avLst/>
          </a:prstGeom>
          <a:noFill/>
          <a:ln>
            <a:noFill/>
          </a:ln>
        </p:spPr>
      </p:pic>
      <p:sp>
        <p:nvSpPr>
          <p:cNvPr id="319" name="Google Shape;319;p22"/>
          <p:cNvSpPr/>
          <p:nvPr/>
        </p:nvSpPr>
        <p:spPr>
          <a:xfrm>
            <a:off x="526774" y="4596917"/>
            <a:ext cx="497371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(Koob, G., and Le Moal, M., 2006; Francis, M., 2016; Schachter, S., 2016)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Routes of Absorption – Rectal</a:t>
            </a:r>
            <a:endParaRPr/>
          </a:p>
        </p:txBody>
      </p:sp>
      <p:sp>
        <p:nvSpPr>
          <p:cNvPr id="326" name="Google Shape;326;p23"/>
          <p:cNvSpPr txBox="1"/>
          <p:nvPr>
            <p:ph idx="1" type="body"/>
          </p:nvPr>
        </p:nvSpPr>
        <p:spPr>
          <a:xfrm>
            <a:off x="628650" y="2226469"/>
            <a:ext cx="4705528" cy="2059781"/>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1942"/>
              <a:buChar char="•"/>
            </a:pPr>
            <a:r>
              <a:rPr lang="en-US" sz="1942">
                <a:latin typeface="Arial"/>
                <a:ea typeface="Arial"/>
                <a:cs typeface="Arial"/>
                <a:sym typeface="Arial"/>
              </a:rPr>
              <a:t>Onset for rectal is faster than oral</a:t>
            </a:r>
            <a:endParaRPr/>
          </a:p>
          <a:p>
            <a:pPr indent="-228600" lvl="1" marL="685800" rtl="0" algn="l">
              <a:lnSpc>
                <a:spcPct val="90000"/>
              </a:lnSpc>
              <a:spcBef>
                <a:spcPts val="500"/>
              </a:spcBef>
              <a:spcAft>
                <a:spcPts val="0"/>
              </a:spcAft>
              <a:buClr>
                <a:schemeClr val="dk1"/>
              </a:buClr>
              <a:buSzPts val="1942"/>
              <a:buChar char="•"/>
            </a:pPr>
            <a:r>
              <a:rPr lang="en-US" sz="1942">
                <a:latin typeface="Arial"/>
                <a:ea typeface="Arial"/>
                <a:cs typeface="Arial"/>
                <a:sym typeface="Arial"/>
              </a:rPr>
              <a:t>Effects peak within 2-8 hours</a:t>
            </a:r>
            <a:endParaRPr/>
          </a:p>
          <a:p>
            <a:pPr indent="-228600" lvl="1" marL="685800" rtl="0" algn="l">
              <a:lnSpc>
                <a:spcPct val="90000"/>
              </a:lnSpc>
              <a:spcBef>
                <a:spcPts val="500"/>
              </a:spcBef>
              <a:spcAft>
                <a:spcPts val="0"/>
              </a:spcAft>
              <a:buClr>
                <a:schemeClr val="dk1"/>
              </a:buClr>
              <a:buSzPts val="1942"/>
              <a:buChar char="•"/>
            </a:pPr>
            <a:r>
              <a:rPr lang="en-US" sz="1942">
                <a:latin typeface="Arial"/>
                <a:ea typeface="Arial"/>
                <a:cs typeface="Arial"/>
                <a:sym typeface="Arial"/>
              </a:rPr>
              <a:t>Bioavailability: 13.5%</a:t>
            </a:r>
            <a:endParaRPr/>
          </a:p>
          <a:p>
            <a:pPr indent="-228600" lvl="1" marL="685800" rtl="0" algn="l">
              <a:lnSpc>
                <a:spcPct val="90000"/>
              </a:lnSpc>
              <a:spcBef>
                <a:spcPts val="500"/>
              </a:spcBef>
              <a:spcAft>
                <a:spcPts val="0"/>
              </a:spcAft>
              <a:buClr>
                <a:schemeClr val="dk1"/>
              </a:buClr>
              <a:buSzPts val="1942"/>
              <a:buChar char="•"/>
            </a:pPr>
            <a:r>
              <a:rPr lang="en-US" sz="1942">
                <a:latin typeface="Arial"/>
                <a:ea typeface="Arial"/>
                <a:cs typeface="Arial"/>
                <a:sym typeface="Arial"/>
              </a:rPr>
              <a:t>Avoids first-pass metabolism</a:t>
            </a:r>
            <a:endParaRPr/>
          </a:p>
          <a:p>
            <a:pPr indent="-228600" lvl="1" marL="685800" rtl="0" algn="l">
              <a:lnSpc>
                <a:spcPct val="90000"/>
              </a:lnSpc>
              <a:spcBef>
                <a:spcPts val="500"/>
              </a:spcBef>
              <a:spcAft>
                <a:spcPts val="0"/>
              </a:spcAft>
              <a:buClr>
                <a:schemeClr val="dk1"/>
              </a:buClr>
              <a:buSzPts val="1942"/>
              <a:buChar char="•"/>
            </a:pPr>
            <a:r>
              <a:rPr lang="en-US" sz="1942">
                <a:latin typeface="Arial"/>
                <a:ea typeface="Arial"/>
                <a:cs typeface="Arial"/>
                <a:sym typeface="Arial"/>
              </a:rPr>
              <a:t>Marinol Suppositories for Spasticity</a:t>
            </a:r>
            <a:endParaRPr/>
          </a:p>
          <a:p>
            <a:pPr indent="-64135" lvl="0" marL="228600" rtl="0" algn="l">
              <a:lnSpc>
                <a:spcPct val="90000"/>
              </a:lnSpc>
              <a:spcBef>
                <a:spcPts val="1000"/>
              </a:spcBef>
              <a:spcAft>
                <a:spcPts val="0"/>
              </a:spcAft>
              <a:buClr>
                <a:schemeClr val="dk1"/>
              </a:buClr>
              <a:buSzPts val="2590"/>
              <a:buNone/>
            </a:pPr>
            <a:r>
              <a:t/>
            </a:r>
            <a:endParaRPr sz="2590"/>
          </a:p>
        </p:txBody>
      </p:sp>
      <p:pic>
        <p:nvPicPr>
          <p:cNvPr descr="The image above shows suppositories infused with cannabis for absorption through the rectum. &#10;&#10;What You Should Know About &lt;strong&gt;Marijuana&lt;/strong&gt; Suppositories – The Moderate ..." id="327" name="Google Shape;327;p23" title="Suppositories"/>
          <p:cNvPicPr preferRelativeResize="0"/>
          <p:nvPr/>
        </p:nvPicPr>
        <p:blipFill rotWithShape="1">
          <a:blip r:embed="rId3">
            <a:alphaModFix/>
          </a:blip>
          <a:srcRect b="0" l="0" r="0" t="0"/>
          <a:stretch/>
        </p:blipFill>
        <p:spPr>
          <a:xfrm>
            <a:off x="5387596" y="2226469"/>
            <a:ext cx="3661833" cy="2059781"/>
          </a:xfrm>
          <a:prstGeom prst="rect">
            <a:avLst/>
          </a:prstGeom>
          <a:noFill/>
          <a:ln>
            <a:noFill/>
          </a:ln>
        </p:spPr>
      </p:pic>
      <p:sp>
        <p:nvSpPr>
          <p:cNvPr id="328" name="Google Shape;328;p23"/>
          <p:cNvSpPr/>
          <p:nvPr/>
        </p:nvSpPr>
        <p:spPr>
          <a:xfrm>
            <a:off x="628650" y="4387453"/>
            <a:ext cx="4705528"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(Koob, G., Le Moal, M., 2006; Gaston, T., and Friedman, D., 2017; Englund, A., Stone, J., and Morrison, P., 2012)</a:t>
            </a:r>
            <a:endParaRPr/>
          </a:p>
        </p:txBody>
      </p:sp>
      <p:pic>
        <p:nvPicPr>
          <p:cNvPr id="329" name="Google Shape;329;p23"/>
          <p:cNvPicPr preferRelativeResize="0"/>
          <p:nvPr/>
        </p:nvPicPr>
        <p:blipFill rotWithShape="1">
          <a:blip r:embed="rId4">
            <a:alphaModFix/>
          </a:blip>
          <a:srcRect b="0" l="0" r="0" t="0"/>
          <a:stretch/>
        </p:blipFill>
        <p:spPr>
          <a:xfrm>
            <a:off x="6510130" y="5449282"/>
            <a:ext cx="2633870" cy="17559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Routes of Absorption – Intravenous</a:t>
            </a:r>
            <a:endParaRPr/>
          </a:p>
        </p:txBody>
      </p:sp>
      <p:sp>
        <p:nvSpPr>
          <p:cNvPr id="336" name="Google Shape;336;p24"/>
          <p:cNvSpPr txBox="1"/>
          <p:nvPr>
            <p:ph idx="1" type="body"/>
          </p:nvPr>
        </p:nvSpPr>
        <p:spPr>
          <a:xfrm>
            <a:off x="628651" y="1905713"/>
            <a:ext cx="3761717" cy="3424146"/>
          </a:xfrm>
          <a:prstGeom prst="rect">
            <a:avLst/>
          </a:prstGeom>
          <a:noFill/>
          <a:ln>
            <a:noFill/>
          </a:ln>
        </p:spPr>
        <p:txBody>
          <a:bodyPr anchorCtr="0" anchor="t" bIns="45700" lIns="91425" spcFirstLastPara="1" rIns="91425" wrap="square" tIns="45700">
            <a:normAutofit/>
          </a:bodyPr>
          <a:lstStyle/>
          <a:p>
            <a:pPr indent="-228600" lvl="1" marL="685800" rtl="0" algn="l">
              <a:lnSpc>
                <a:spcPct val="80000"/>
              </a:lnSpc>
              <a:spcBef>
                <a:spcPts val="0"/>
              </a:spcBef>
              <a:spcAft>
                <a:spcPts val="0"/>
              </a:spcAft>
              <a:buClr>
                <a:schemeClr val="dk1"/>
              </a:buClr>
              <a:buSzPts val="1803"/>
              <a:buChar char="•"/>
            </a:pPr>
            <a:r>
              <a:rPr lang="en-US" sz="1803">
                <a:latin typeface="Arial"/>
                <a:ea typeface="Arial"/>
                <a:cs typeface="Arial"/>
                <a:sym typeface="Arial"/>
              </a:rPr>
              <a:t>Onset in &lt; 5 minutes.</a:t>
            </a:r>
            <a:endParaRPr/>
          </a:p>
          <a:p>
            <a:pPr indent="-228600" lvl="1" marL="685800" rtl="0" algn="l">
              <a:lnSpc>
                <a:spcPct val="80000"/>
              </a:lnSpc>
              <a:spcBef>
                <a:spcPts val="500"/>
              </a:spcBef>
              <a:spcAft>
                <a:spcPts val="0"/>
              </a:spcAft>
              <a:buClr>
                <a:schemeClr val="dk1"/>
              </a:buClr>
              <a:buSzPts val="1803"/>
              <a:buChar char="•"/>
            </a:pPr>
            <a:r>
              <a:rPr lang="en-US" sz="1803">
                <a:latin typeface="Arial"/>
                <a:ea typeface="Arial"/>
                <a:cs typeface="Arial"/>
                <a:sym typeface="Arial"/>
              </a:rPr>
              <a:t>Bioavailability: 100%</a:t>
            </a:r>
            <a:endParaRPr/>
          </a:p>
          <a:p>
            <a:pPr indent="-228600" lvl="1" marL="685800" rtl="0" algn="l">
              <a:lnSpc>
                <a:spcPct val="80000"/>
              </a:lnSpc>
              <a:spcBef>
                <a:spcPts val="500"/>
              </a:spcBef>
              <a:spcAft>
                <a:spcPts val="0"/>
              </a:spcAft>
              <a:buClr>
                <a:schemeClr val="dk1"/>
              </a:buClr>
              <a:buSzPts val="1803"/>
              <a:buChar char="•"/>
            </a:pPr>
            <a:r>
              <a:rPr lang="en-US" sz="1803">
                <a:latin typeface="Arial"/>
                <a:ea typeface="Arial"/>
                <a:cs typeface="Arial"/>
                <a:sym typeface="Arial"/>
              </a:rPr>
              <a:t>Avoids first-pass metabolism</a:t>
            </a:r>
            <a:endParaRPr/>
          </a:p>
          <a:p>
            <a:pPr indent="-228600" lvl="1" marL="685800" rtl="0" algn="l">
              <a:lnSpc>
                <a:spcPct val="80000"/>
              </a:lnSpc>
              <a:spcBef>
                <a:spcPts val="500"/>
              </a:spcBef>
              <a:spcAft>
                <a:spcPts val="0"/>
              </a:spcAft>
              <a:buClr>
                <a:schemeClr val="dk1"/>
              </a:buClr>
              <a:buSzPts val="1803"/>
              <a:buChar char="•"/>
            </a:pPr>
            <a:r>
              <a:rPr lang="en-US" sz="1803">
                <a:latin typeface="Arial"/>
                <a:ea typeface="Arial"/>
                <a:cs typeface="Arial"/>
                <a:sym typeface="Arial"/>
              </a:rPr>
              <a:t>Intravenous resulted in acute paranoia, Schizophrenia-like symptoms, cognitive deficits (Koob, G., and Le Moal, M., 2006; Gaston, T., and Friedman, D., 2017; Englund, A., Stone, J., and Morrison, P., 2012).</a:t>
            </a:r>
            <a:endParaRPr/>
          </a:p>
          <a:p>
            <a:pPr indent="-105283" lvl="1" marL="685800" rtl="0" algn="l">
              <a:lnSpc>
                <a:spcPct val="80000"/>
              </a:lnSpc>
              <a:spcBef>
                <a:spcPts val="500"/>
              </a:spcBef>
              <a:spcAft>
                <a:spcPts val="0"/>
              </a:spcAft>
              <a:buClr>
                <a:schemeClr val="dk1"/>
              </a:buClr>
              <a:buSzPts val="1942"/>
              <a:buNone/>
            </a:pPr>
            <a:r>
              <a:t/>
            </a:r>
            <a:endParaRPr sz="1942">
              <a:latin typeface="Arial"/>
              <a:ea typeface="Arial"/>
              <a:cs typeface="Arial"/>
              <a:sym typeface="Arial"/>
            </a:endParaRPr>
          </a:p>
          <a:p>
            <a:pPr indent="-87629" lvl="0" marL="228600" rtl="0" algn="l">
              <a:lnSpc>
                <a:spcPct val="80000"/>
              </a:lnSpc>
              <a:spcBef>
                <a:spcPts val="1000"/>
              </a:spcBef>
              <a:spcAft>
                <a:spcPts val="0"/>
              </a:spcAft>
              <a:buClr>
                <a:schemeClr val="dk1"/>
              </a:buClr>
              <a:buSzPts val="2220"/>
              <a:buNone/>
            </a:pPr>
            <a:r>
              <a:t/>
            </a:r>
            <a:endParaRPr sz="2220"/>
          </a:p>
        </p:txBody>
      </p:sp>
      <p:pic>
        <p:nvPicPr>
          <p:cNvPr descr="Hypodermic needles like the image shown here are used to bypass the first-pass metabolism to get the drug directly to the blood stream. &#10;&#10;&#10;... &lt;strong&gt;drug&lt;/strong&gt; could reduce HIV transmission among injecting &lt;strong&gt;drug&lt;/strong&gt; users" id="337" name="Google Shape;337;p24" title="Hypodermic Needles"/>
          <p:cNvPicPr preferRelativeResize="0"/>
          <p:nvPr/>
        </p:nvPicPr>
        <p:blipFill rotWithShape="1">
          <a:blip r:embed="rId3">
            <a:alphaModFix/>
          </a:blip>
          <a:srcRect b="0" l="0" r="0" t="0"/>
          <a:stretch/>
        </p:blipFill>
        <p:spPr>
          <a:xfrm>
            <a:off x="4390368" y="2005104"/>
            <a:ext cx="4349237" cy="2141999"/>
          </a:xfrm>
          <a:prstGeom prst="rect">
            <a:avLst/>
          </a:prstGeom>
          <a:noFill/>
          <a:ln>
            <a:noFill/>
          </a:ln>
        </p:spPr>
      </p:pic>
      <p:pic>
        <p:nvPicPr>
          <p:cNvPr id="338" name="Google Shape;338;p24"/>
          <p:cNvPicPr preferRelativeResize="0"/>
          <p:nvPr/>
        </p:nvPicPr>
        <p:blipFill rotWithShape="1">
          <a:blip r:embed="rId4">
            <a:alphaModFix/>
          </a:blip>
          <a:srcRect b="0" l="0" r="0" t="0"/>
          <a:stretch/>
        </p:blipFill>
        <p:spPr>
          <a:xfrm>
            <a:off x="863180" y="5765987"/>
            <a:ext cx="7652170" cy="1552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Routes of Absorption – Smoking/Inhalation </a:t>
            </a:r>
            <a:endParaRPr/>
          </a:p>
        </p:txBody>
      </p:sp>
      <p:sp>
        <p:nvSpPr>
          <p:cNvPr id="345" name="Google Shape;345;p25"/>
          <p:cNvSpPr txBox="1"/>
          <p:nvPr>
            <p:ph idx="1" type="body"/>
          </p:nvPr>
        </p:nvSpPr>
        <p:spPr>
          <a:xfrm>
            <a:off x="538729" y="2003248"/>
            <a:ext cx="5841436" cy="2859472"/>
          </a:xfrm>
          <a:prstGeom prst="rect">
            <a:avLst/>
          </a:prstGeom>
          <a:noFill/>
          <a:ln>
            <a:noFill/>
          </a:ln>
        </p:spPr>
        <p:txBody>
          <a:bodyPr anchorCtr="0" anchor="t" bIns="45700" lIns="91425" spcFirstLastPara="1" rIns="91425" wrap="square" tIns="45700">
            <a:normAutofit/>
          </a:bodyPr>
          <a:lstStyle/>
          <a:p>
            <a:pPr indent="-228600" lvl="1" marL="685800" rtl="0" algn="l">
              <a:lnSpc>
                <a:spcPct val="80000"/>
              </a:lnSpc>
              <a:spcBef>
                <a:spcPts val="0"/>
              </a:spcBef>
              <a:spcAft>
                <a:spcPts val="0"/>
              </a:spcAft>
              <a:buClr>
                <a:schemeClr val="dk1"/>
              </a:buClr>
              <a:buSzPts val="1950"/>
              <a:buChar char="•"/>
            </a:pPr>
            <a:r>
              <a:rPr lang="en-US" sz="1950">
                <a:latin typeface="Arial"/>
                <a:ea typeface="Arial"/>
                <a:cs typeface="Arial"/>
                <a:sym typeface="Arial"/>
              </a:rPr>
              <a:t>Gravity Bongs, Vaping, &amp; Dabbing</a:t>
            </a:r>
            <a:endParaRPr/>
          </a:p>
          <a:p>
            <a:pPr indent="-228600" lvl="2" marL="1143000" rtl="0" algn="l">
              <a:lnSpc>
                <a:spcPct val="80000"/>
              </a:lnSpc>
              <a:spcBef>
                <a:spcPts val="500"/>
              </a:spcBef>
              <a:spcAft>
                <a:spcPts val="0"/>
              </a:spcAft>
              <a:buClr>
                <a:schemeClr val="dk1"/>
              </a:buClr>
              <a:buSzPts val="1950"/>
              <a:buChar char="•"/>
            </a:pPr>
            <a:r>
              <a:rPr lang="en-US" sz="1950">
                <a:latin typeface="Arial"/>
                <a:ea typeface="Arial"/>
                <a:cs typeface="Arial"/>
                <a:sym typeface="Arial"/>
              </a:rPr>
              <a:t>Butane Hash Oil </a:t>
            </a:r>
            <a:endParaRPr/>
          </a:p>
          <a:p>
            <a:pPr indent="-228600" lvl="3" marL="1600200" rtl="0" algn="l">
              <a:lnSpc>
                <a:spcPct val="80000"/>
              </a:lnSpc>
              <a:spcBef>
                <a:spcPts val="500"/>
              </a:spcBef>
              <a:spcAft>
                <a:spcPts val="0"/>
              </a:spcAft>
              <a:buClr>
                <a:schemeClr val="dk1"/>
              </a:buClr>
              <a:buSzPts val="1950"/>
              <a:buChar char="•"/>
            </a:pPr>
            <a:r>
              <a:rPr lang="en-US" sz="1950">
                <a:latin typeface="Arial"/>
                <a:ea typeface="Arial"/>
                <a:cs typeface="Arial"/>
                <a:sym typeface="Arial"/>
              </a:rPr>
              <a:t>(BHO, 710, Butter, Wax, Honey Oil, Shatter)</a:t>
            </a:r>
            <a:endParaRPr/>
          </a:p>
          <a:p>
            <a:pPr indent="-228600" lvl="1" marL="685800" rtl="0" algn="l">
              <a:lnSpc>
                <a:spcPct val="80000"/>
              </a:lnSpc>
              <a:spcBef>
                <a:spcPts val="500"/>
              </a:spcBef>
              <a:spcAft>
                <a:spcPts val="0"/>
              </a:spcAft>
              <a:buClr>
                <a:schemeClr val="dk1"/>
              </a:buClr>
              <a:buSzPts val="1950"/>
              <a:buChar char="•"/>
            </a:pPr>
            <a:r>
              <a:rPr lang="en-US" sz="1950">
                <a:latin typeface="Arial"/>
                <a:ea typeface="Arial"/>
                <a:cs typeface="Arial"/>
                <a:sym typeface="Arial"/>
              </a:rPr>
              <a:t>Onset: Peak plasma levels in 6-10 minutes</a:t>
            </a:r>
            <a:endParaRPr baseline="30000" sz="1950">
              <a:latin typeface="Arial"/>
              <a:ea typeface="Arial"/>
              <a:cs typeface="Arial"/>
              <a:sym typeface="Arial"/>
            </a:endParaRPr>
          </a:p>
          <a:p>
            <a:pPr indent="-228600" lvl="1" marL="685800" rtl="0" algn="l">
              <a:lnSpc>
                <a:spcPct val="80000"/>
              </a:lnSpc>
              <a:spcBef>
                <a:spcPts val="500"/>
              </a:spcBef>
              <a:spcAft>
                <a:spcPts val="0"/>
              </a:spcAft>
              <a:buClr>
                <a:schemeClr val="dk1"/>
              </a:buClr>
              <a:buSzPts val="1950"/>
              <a:buChar char="•"/>
            </a:pPr>
            <a:r>
              <a:rPr lang="en-US" sz="1950">
                <a:latin typeface="Arial"/>
                <a:ea typeface="Arial"/>
                <a:cs typeface="Arial"/>
                <a:sym typeface="Arial"/>
              </a:rPr>
              <a:t>Effect lasts 2-3 hours</a:t>
            </a:r>
            <a:endParaRPr/>
          </a:p>
          <a:p>
            <a:pPr indent="-228600" lvl="1" marL="685800" rtl="0" algn="l">
              <a:lnSpc>
                <a:spcPct val="80000"/>
              </a:lnSpc>
              <a:spcBef>
                <a:spcPts val="500"/>
              </a:spcBef>
              <a:spcAft>
                <a:spcPts val="0"/>
              </a:spcAft>
              <a:buClr>
                <a:schemeClr val="dk1"/>
              </a:buClr>
              <a:buSzPts val="1950"/>
              <a:buChar char="•"/>
            </a:pPr>
            <a:r>
              <a:rPr lang="en-US" sz="1950">
                <a:latin typeface="Arial"/>
                <a:ea typeface="Arial"/>
                <a:cs typeface="Arial"/>
                <a:sym typeface="Arial"/>
              </a:rPr>
              <a:t>Bioavailability: 2-56%</a:t>
            </a:r>
            <a:endParaRPr baseline="30000" sz="1950">
              <a:latin typeface="Arial"/>
              <a:ea typeface="Arial"/>
              <a:cs typeface="Arial"/>
              <a:sym typeface="Arial"/>
            </a:endParaRPr>
          </a:p>
          <a:p>
            <a:pPr indent="-228600" lvl="1" marL="685800" rtl="0" algn="l">
              <a:lnSpc>
                <a:spcPct val="80000"/>
              </a:lnSpc>
              <a:spcBef>
                <a:spcPts val="500"/>
              </a:spcBef>
              <a:spcAft>
                <a:spcPts val="0"/>
              </a:spcAft>
              <a:buClr>
                <a:schemeClr val="dk1"/>
              </a:buClr>
              <a:buSzPts val="1950"/>
              <a:buChar char="•"/>
            </a:pPr>
            <a:r>
              <a:rPr lang="en-US" sz="1950">
                <a:latin typeface="Arial"/>
                <a:ea typeface="Arial"/>
                <a:cs typeface="Arial"/>
                <a:sym typeface="Arial"/>
              </a:rPr>
              <a:t>Releases &gt;100 highly carcinogenic compounds and over 2000 compounds in total</a:t>
            </a:r>
            <a:endParaRPr/>
          </a:p>
        </p:txBody>
      </p:sp>
      <p:pic>
        <p:nvPicPr>
          <p:cNvPr descr="The hash oil shown in the top image is introduced to the body through gravity bongs, vaping and dabbing. The onset of effects is 6-10 minutes with a duratio of 2-3 hours. &#10;&#10;images edit &lt;strong&gt;butane&lt;/strong&gt; extract &lt;strong&gt;butane&lt;/strong&gt; honey &lt;strong&gt;oil&lt;/strong&gt;" id="346" name="Google Shape;346;p25" title="Hash Oil"/>
          <p:cNvPicPr preferRelativeResize="0"/>
          <p:nvPr/>
        </p:nvPicPr>
        <p:blipFill rotWithShape="1">
          <a:blip r:embed="rId3">
            <a:alphaModFix/>
          </a:blip>
          <a:srcRect b="0" l="0" r="0" t="0"/>
          <a:stretch/>
        </p:blipFill>
        <p:spPr>
          <a:xfrm>
            <a:off x="6470086" y="2003248"/>
            <a:ext cx="2222759" cy="1667069"/>
          </a:xfrm>
          <a:prstGeom prst="rect">
            <a:avLst/>
          </a:prstGeom>
          <a:noFill/>
          <a:ln>
            <a:noFill/>
          </a:ln>
        </p:spPr>
      </p:pic>
      <p:pic>
        <p:nvPicPr>
          <p:cNvPr descr="The image on the bottom is of a brand of cannabis concentrates with the same effect/reaction time and duration as the hash oil. &#10;&#10;Next on the team’s list of priorities is each batch’s terpene and ..." id="347" name="Google Shape;347;p25" title="Cannabis Concentrates"/>
          <p:cNvPicPr preferRelativeResize="0"/>
          <p:nvPr/>
        </p:nvPicPr>
        <p:blipFill rotWithShape="1">
          <a:blip r:embed="rId4">
            <a:alphaModFix/>
          </a:blip>
          <a:srcRect b="0" l="0" r="0" t="0"/>
          <a:stretch/>
        </p:blipFill>
        <p:spPr>
          <a:xfrm>
            <a:off x="6477495" y="3853197"/>
            <a:ext cx="2251504" cy="1576053"/>
          </a:xfrm>
          <a:prstGeom prst="rect">
            <a:avLst/>
          </a:prstGeom>
          <a:noFill/>
          <a:ln>
            <a:noFill/>
          </a:ln>
        </p:spPr>
      </p:pic>
      <p:sp>
        <p:nvSpPr>
          <p:cNvPr id="348" name="Google Shape;348;p25"/>
          <p:cNvSpPr/>
          <p:nvPr/>
        </p:nvSpPr>
        <p:spPr>
          <a:xfrm>
            <a:off x="994921" y="5429262"/>
            <a:ext cx="4929000" cy="6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50">
                <a:solidFill>
                  <a:schemeClr val="dk1"/>
                </a:solidFill>
                <a:latin typeface="Arial"/>
                <a:ea typeface="Arial"/>
                <a:cs typeface="Arial"/>
                <a:sym typeface="Arial"/>
              </a:rPr>
              <a:t>(Gaston, T., and Friedman, D., 2017; Huestis, M., 2007)</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Distribution</a:t>
            </a:r>
            <a:endParaRPr baseline="30000">
              <a:latin typeface="Arial"/>
              <a:ea typeface="Arial"/>
              <a:cs typeface="Arial"/>
              <a:sym typeface="Arial"/>
            </a:endParaRPr>
          </a:p>
        </p:txBody>
      </p:sp>
      <p:sp>
        <p:nvSpPr>
          <p:cNvPr id="355" name="Google Shape;355;p26"/>
          <p:cNvSpPr txBox="1"/>
          <p:nvPr>
            <p:ph idx="1" type="body"/>
          </p:nvPr>
        </p:nvSpPr>
        <p:spPr>
          <a:xfrm>
            <a:off x="436298" y="2286104"/>
            <a:ext cx="4394120" cy="3083512"/>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100"/>
              <a:buChar char="•"/>
            </a:pPr>
            <a:r>
              <a:rPr lang="en-US" sz="2100">
                <a:latin typeface="Arial"/>
                <a:ea typeface="Arial"/>
                <a:cs typeface="Arial"/>
                <a:sym typeface="Arial"/>
              </a:rPr>
              <a:t>Lipophilic: Rapidly taken up by h</a:t>
            </a:r>
            <a:r>
              <a:rPr lang="en-US" sz="2100">
                <a:latin typeface="Arial"/>
                <a:ea typeface="Arial"/>
                <a:cs typeface="Arial"/>
                <a:sym typeface="Arial"/>
              </a:rPr>
              <a:t>eart, liver, brain and lung</a:t>
            </a:r>
            <a:endParaRPr/>
          </a:p>
          <a:p>
            <a:pPr indent="-228600" lvl="1" marL="685800" rtl="0" algn="l">
              <a:lnSpc>
                <a:spcPct val="90000"/>
              </a:lnSpc>
              <a:spcBef>
                <a:spcPts val="500"/>
              </a:spcBef>
              <a:spcAft>
                <a:spcPts val="0"/>
              </a:spcAft>
              <a:buClr>
                <a:schemeClr val="dk1"/>
              </a:buClr>
              <a:buSzPts val="2100"/>
              <a:buChar char="•"/>
            </a:pPr>
            <a:r>
              <a:rPr lang="en-US" sz="2100">
                <a:latin typeface="Arial"/>
                <a:ea typeface="Arial"/>
                <a:cs typeface="Arial"/>
                <a:sym typeface="Arial"/>
              </a:rPr>
              <a:t>Residual concentrations remain in the brain, after no longer in the blood</a:t>
            </a:r>
            <a:endParaRPr/>
          </a:p>
          <a:p>
            <a:pPr indent="-228600" lvl="1" marL="685800" rtl="0" algn="l">
              <a:lnSpc>
                <a:spcPct val="90000"/>
              </a:lnSpc>
              <a:spcBef>
                <a:spcPts val="500"/>
              </a:spcBef>
              <a:spcAft>
                <a:spcPts val="0"/>
              </a:spcAft>
              <a:buClr>
                <a:schemeClr val="dk1"/>
              </a:buClr>
              <a:buSzPts val="2100"/>
              <a:buChar char="•"/>
            </a:pPr>
            <a:r>
              <a:rPr lang="en-US" sz="2100">
                <a:latin typeface="Arial"/>
                <a:ea typeface="Arial"/>
                <a:cs typeface="Arial"/>
                <a:sym typeface="Arial"/>
              </a:rPr>
              <a:t>THC rapidly crosses the placenta</a:t>
            </a:r>
            <a:endParaRPr/>
          </a:p>
          <a:p>
            <a:pPr indent="-228600" lvl="1" marL="685800" rtl="0" algn="l">
              <a:lnSpc>
                <a:spcPct val="90000"/>
              </a:lnSpc>
              <a:spcBef>
                <a:spcPts val="500"/>
              </a:spcBef>
              <a:spcAft>
                <a:spcPts val="0"/>
              </a:spcAft>
              <a:buClr>
                <a:schemeClr val="dk1"/>
              </a:buClr>
              <a:buSzPts val="2100"/>
              <a:buChar char="•"/>
            </a:pPr>
            <a:r>
              <a:rPr lang="en-US" sz="2100">
                <a:latin typeface="Arial"/>
                <a:ea typeface="Arial"/>
                <a:cs typeface="Arial"/>
                <a:sym typeface="Arial"/>
              </a:rPr>
              <a:t>THC crosses into breast milk</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This diagram shows the different parts of the digestive track that the different forms of introduction such as ingestion and suppositories and the areas effected by those forms of ingestion.&#10;&#10;Ficheiro:Digestive system simplified.svg - Wikipedia, a enciclopedia ..." id="356" name="Google Shape;356;p26" title="Digestive track diagram"/>
          <p:cNvPicPr preferRelativeResize="0"/>
          <p:nvPr/>
        </p:nvPicPr>
        <p:blipFill rotWithShape="1">
          <a:blip r:embed="rId3">
            <a:alphaModFix/>
          </a:blip>
          <a:srcRect b="0" l="0" r="0" t="0"/>
          <a:stretch/>
        </p:blipFill>
        <p:spPr>
          <a:xfrm>
            <a:off x="5403910" y="1045338"/>
            <a:ext cx="3111440" cy="4696514"/>
          </a:xfrm>
          <a:prstGeom prst="rect">
            <a:avLst/>
          </a:prstGeom>
          <a:noFill/>
          <a:ln>
            <a:noFill/>
          </a:ln>
        </p:spPr>
      </p:pic>
      <p:sp>
        <p:nvSpPr>
          <p:cNvPr id="357" name="Google Shape;357;p26"/>
          <p:cNvSpPr/>
          <p:nvPr/>
        </p:nvSpPr>
        <p:spPr>
          <a:xfrm>
            <a:off x="970508" y="5326347"/>
            <a:ext cx="26385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(Huestis, M., 2007)</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27"/>
          <p:cNvSpPr txBox="1"/>
          <p:nvPr>
            <p:ph type="title"/>
          </p:nvPr>
        </p:nvSpPr>
        <p:spPr>
          <a:xfrm>
            <a:off x="685799" y="1056541"/>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Absorption Depends on the Route of Intake</a:t>
            </a:r>
            <a:endParaRPr/>
          </a:p>
        </p:txBody>
      </p:sp>
      <p:pic>
        <p:nvPicPr>
          <p:cNvPr descr="The image above shows the liver highlighted red among the other chest and abdominal organs in blue.&#10;&#10;Your &lt;strong&gt;liver&lt;/strong&gt; performs more than 500 jobs within your body - and can ..." id="364" name="Google Shape;364;p27" title="Liver: Worker of the Month"/>
          <p:cNvPicPr preferRelativeResize="0"/>
          <p:nvPr>
            <p:ph idx="1" type="body"/>
          </p:nvPr>
        </p:nvPicPr>
        <p:blipFill rotWithShape="1">
          <a:blip r:embed="rId3">
            <a:alphaModFix/>
          </a:blip>
          <a:srcRect b="0" l="0" r="0" t="0"/>
          <a:stretch/>
        </p:blipFill>
        <p:spPr>
          <a:xfrm>
            <a:off x="729701" y="2035703"/>
            <a:ext cx="3899449" cy="3454269"/>
          </a:xfrm>
          <a:prstGeom prst="rect">
            <a:avLst/>
          </a:prstGeom>
          <a:noFill/>
          <a:ln>
            <a:noFill/>
          </a:ln>
        </p:spPr>
      </p:pic>
      <p:sp>
        <p:nvSpPr>
          <p:cNvPr id="365" name="Google Shape;365;p27"/>
          <p:cNvSpPr txBox="1"/>
          <p:nvPr>
            <p:ph idx="2" type="body"/>
          </p:nvPr>
        </p:nvSpPr>
        <p:spPr>
          <a:xfrm>
            <a:off x="4629150" y="2040007"/>
            <a:ext cx="4067589" cy="3449966"/>
          </a:xfrm>
          <a:prstGeom prst="rect">
            <a:avLst/>
          </a:prstGeom>
          <a:noFill/>
          <a:ln>
            <a:noFill/>
          </a:ln>
        </p:spPr>
        <p:txBody>
          <a:bodyPr anchorCtr="0" anchor="t" bIns="45700" lIns="91425" spcFirstLastPara="1" rIns="91425" wrap="square" tIns="45700">
            <a:normAutofit/>
          </a:bodyPr>
          <a:lstStyle/>
          <a:p>
            <a:pPr indent="-228600" lvl="2" marL="1143000" rtl="0" algn="l">
              <a:lnSpc>
                <a:spcPct val="80000"/>
              </a:lnSpc>
              <a:spcBef>
                <a:spcPts val="0"/>
              </a:spcBef>
              <a:spcAft>
                <a:spcPts val="0"/>
              </a:spcAft>
              <a:buClr>
                <a:schemeClr val="dk1"/>
              </a:buClr>
              <a:buSzPts val="1800"/>
              <a:buChar char="•"/>
            </a:pPr>
            <a:r>
              <a:rPr lang="en-US" sz="1800">
                <a:latin typeface="Arial"/>
                <a:ea typeface="Arial"/>
                <a:cs typeface="Arial"/>
                <a:sym typeface="Arial"/>
              </a:rPr>
              <a:t>Oral absorption - First pass metabolism -liver (CYP 450 &amp; other enzymes) and Extra-Hepatic Tissues: Converts THC to &gt;100 metabolites, some of which are psychoactive</a:t>
            </a:r>
            <a:endParaRPr/>
          </a:p>
          <a:p>
            <a:pPr indent="-228600" lvl="2" marL="1143000" rtl="0" algn="l">
              <a:lnSpc>
                <a:spcPct val="80000"/>
              </a:lnSpc>
              <a:spcBef>
                <a:spcPts val="500"/>
              </a:spcBef>
              <a:spcAft>
                <a:spcPts val="0"/>
              </a:spcAft>
              <a:buClr>
                <a:schemeClr val="dk1"/>
              </a:buClr>
              <a:buSzPts val="1800"/>
              <a:buChar char="•"/>
            </a:pPr>
            <a:r>
              <a:rPr lang="en-US" sz="1800">
                <a:latin typeface="Arial"/>
                <a:ea typeface="Arial"/>
                <a:cs typeface="Arial"/>
                <a:sym typeface="Arial"/>
              </a:rPr>
              <a:t>Mucosal, rectal, dermal, Inhalation, &amp; intravenous – Bypass the digestive system so the drug is absorbed directly into the system</a:t>
            </a:r>
            <a:endParaRPr/>
          </a:p>
          <a:p>
            <a:pPr indent="-50800" lvl="0" marL="228600" rtl="0" algn="l">
              <a:lnSpc>
                <a:spcPct val="80000"/>
              </a:lnSpc>
              <a:spcBef>
                <a:spcPts val="1000"/>
              </a:spcBef>
              <a:spcAft>
                <a:spcPts val="0"/>
              </a:spcAft>
              <a:buClr>
                <a:schemeClr val="dk1"/>
              </a:buClr>
              <a:buSzPts val="2800"/>
              <a:buNone/>
            </a:pPr>
            <a:r>
              <a:t/>
            </a:r>
            <a:endParaRPr/>
          </a:p>
        </p:txBody>
      </p:sp>
      <p:sp>
        <p:nvSpPr>
          <p:cNvPr id="366" name="Google Shape;366;p27"/>
          <p:cNvSpPr/>
          <p:nvPr/>
        </p:nvSpPr>
        <p:spPr>
          <a:xfrm>
            <a:off x="4969950" y="5489966"/>
            <a:ext cx="33861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(Gaston, T., and Friedman, D., 2017; Huestis, M., 2007)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8"/>
          <p:cNvSpPr txBox="1"/>
          <p:nvPr>
            <p:ph type="title"/>
          </p:nvPr>
        </p:nvSpPr>
        <p:spPr>
          <a:xfrm>
            <a:off x="629841" y="1200150"/>
            <a:ext cx="6100568" cy="12001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n-US" sz="3000">
                <a:latin typeface="Arial"/>
                <a:ea typeface="Arial"/>
                <a:cs typeface="Arial"/>
                <a:sym typeface="Arial"/>
              </a:rPr>
              <a:t>Excretion and Elimination</a:t>
            </a:r>
            <a:br>
              <a:rPr lang="en-US" sz="3000"/>
            </a:br>
            <a:endParaRPr sz="3000"/>
          </a:p>
        </p:txBody>
      </p:sp>
      <p:sp>
        <p:nvSpPr>
          <p:cNvPr id="373" name="Google Shape;373;p28"/>
          <p:cNvSpPr txBox="1"/>
          <p:nvPr>
            <p:ph idx="2" type="body"/>
          </p:nvPr>
        </p:nvSpPr>
        <p:spPr>
          <a:xfrm>
            <a:off x="629840" y="2228851"/>
            <a:ext cx="4059117" cy="1856132"/>
          </a:xfrm>
          <a:prstGeom prst="rect">
            <a:avLst/>
          </a:prstGeom>
          <a:noFill/>
          <a:ln>
            <a:noFill/>
          </a:ln>
        </p:spPr>
        <p:txBody>
          <a:bodyPr anchorCtr="0" anchor="t" bIns="45700" lIns="91425" spcFirstLastPara="1" rIns="91425" wrap="square" tIns="45700">
            <a:normAutofit/>
          </a:bodyPr>
          <a:lstStyle/>
          <a:p>
            <a:pPr indent="-342900" lvl="1" marL="685800" rtl="0" algn="l">
              <a:lnSpc>
                <a:spcPct val="90000"/>
              </a:lnSpc>
              <a:spcBef>
                <a:spcPts val="0"/>
              </a:spcBef>
              <a:spcAft>
                <a:spcPts val="0"/>
              </a:spcAft>
              <a:buClr>
                <a:schemeClr val="dk1"/>
              </a:buClr>
              <a:buSzPts val="2100"/>
              <a:buFont typeface="Arial"/>
              <a:buChar char="•"/>
            </a:pPr>
            <a:r>
              <a:rPr lang="en-US" sz="2100">
                <a:latin typeface="Arial"/>
                <a:ea typeface="Arial"/>
                <a:cs typeface="Arial"/>
                <a:sym typeface="Arial"/>
              </a:rPr>
              <a:t>Feces (Primary)</a:t>
            </a:r>
            <a:endParaRPr baseline="30000" sz="2100">
              <a:latin typeface="Arial"/>
              <a:ea typeface="Arial"/>
              <a:cs typeface="Arial"/>
              <a:sym typeface="Arial"/>
            </a:endParaRPr>
          </a:p>
          <a:p>
            <a:pPr indent="-342900" lvl="1" marL="685800" rtl="0" algn="l">
              <a:lnSpc>
                <a:spcPct val="90000"/>
              </a:lnSpc>
              <a:spcBef>
                <a:spcPts val="500"/>
              </a:spcBef>
              <a:spcAft>
                <a:spcPts val="0"/>
              </a:spcAft>
              <a:buClr>
                <a:schemeClr val="dk1"/>
              </a:buClr>
              <a:buSzPts val="2100"/>
              <a:buFont typeface="Arial"/>
              <a:buChar char="•"/>
            </a:pPr>
            <a:r>
              <a:rPr lang="en-US" sz="2100">
                <a:latin typeface="Arial"/>
                <a:ea typeface="Arial"/>
                <a:cs typeface="Arial"/>
                <a:sym typeface="Arial"/>
              </a:rPr>
              <a:t>Urine (Secondary)</a:t>
            </a:r>
            <a:endParaRPr baseline="30000" sz="2100">
              <a:latin typeface="Arial"/>
              <a:ea typeface="Arial"/>
              <a:cs typeface="Arial"/>
              <a:sym typeface="Arial"/>
            </a:endParaRPr>
          </a:p>
          <a:p>
            <a:pPr indent="-342900" lvl="1" marL="685800" rtl="0" algn="l">
              <a:lnSpc>
                <a:spcPct val="90000"/>
              </a:lnSpc>
              <a:spcBef>
                <a:spcPts val="500"/>
              </a:spcBef>
              <a:spcAft>
                <a:spcPts val="0"/>
              </a:spcAft>
              <a:buClr>
                <a:schemeClr val="dk1"/>
              </a:buClr>
              <a:buSzPts val="2100"/>
              <a:buFont typeface="Arial"/>
              <a:buChar char="•"/>
            </a:pPr>
            <a:r>
              <a:rPr lang="en-US" sz="2100">
                <a:latin typeface="Arial"/>
                <a:ea typeface="Arial"/>
                <a:cs typeface="Arial"/>
                <a:sym typeface="Arial"/>
              </a:rPr>
              <a:t>Sweat</a:t>
            </a:r>
            <a:endParaRPr baseline="30000" sz="2100">
              <a:latin typeface="Arial"/>
              <a:ea typeface="Arial"/>
              <a:cs typeface="Arial"/>
              <a:sym typeface="Arial"/>
            </a:endParaRPr>
          </a:p>
          <a:p>
            <a:pPr indent="-342900" lvl="1" marL="685800" rtl="0" algn="l">
              <a:lnSpc>
                <a:spcPct val="90000"/>
              </a:lnSpc>
              <a:spcBef>
                <a:spcPts val="500"/>
              </a:spcBef>
              <a:spcAft>
                <a:spcPts val="0"/>
              </a:spcAft>
              <a:buClr>
                <a:schemeClr val="dk1"/>
              </a:buClr>
              <a:buSzPts val="2100"/>
              <a:buFont typeface="Arial"/>
              <a:buChar char="•"/>
            </a:pPr>
            <a:r>
              <a:rPr lang="en-US" sz="2100">
                <a:latin typeface="Arial"/>
                <a:ea typeface="Arial"/>
                <a:cs typeface="Arial"/>
                <a:sym typeface="Arial"/>
              </a:rPr>
              <a:t>Oral fluid (e.g., Saliva)</a:t>
            </a:r>
            <a:endParaRPr baseline="30000" sz="2100">
              <a:latin typeface="Arial"/>
              <a:ea typeface="Arial"/>
              <a:cs typeface="Arial"/>
              <a:sym typeface="Arial"/>
            </a:endParaRPr>
          </a:p>
          <a:p>
            <a:pPr indent="-342900" lvl="1" marL="685800" rtl="0" algn="l">
              <a:lnSpc>
                <a:spcPct val="90000"/>
              </a:lnSpc>
              <a:spcBef>
                <a:spcPts val="500"/>
              </a:spcBef>
              <a:spcAft>
                <a:spcPts val="0"/>
              </a:spcAft>
              <a:buClr>
                <a:schemeClr val="dk1"/>
              </a:buClr>
              <a:buSzPts val="2100"/>
              <a:buFont typeface="Arial"/>
              <a:buChar char="•"/>
            </a:pPr>
            <a:r>
              <a:rPr lang="en-US" sz="2100">
                <a:latin typeface="Arial"/>
                <a:ea typeface="Arial"/>
                <a:cs typeface="Arial"/>
                <a:sym typeface="Arial"/>
              </a:rPr>
              <a:t>Hair</a:t>
            </a:r>
            <a:endParaRPr baseline="30000" sz="2100">
              <a:latin typeface="Arial"/>
              <a:ea typeface="Arial"/>
              <a:cs typeface="Arial"/>
              <a:sym typeface="Arial"/>
            </a:endParaRPr>
          </a:p>
          <a:p>
            <a:pPr indent="0" lvl="0" marL="0" rtl="0" algn="l">
              <a:lnSpc>
                <a:spcPct val="90000"/>
              </a:lnSpc>
              <a:spcBef>
                <a:spcPts val="1000"/>
              </a:spcBef>
              <a:spcAft>
                <a:spcPts val="0"/>
              </a:spcAft>
              <a:buClr>
                <a:schemeClr val="dk1"/>
              </a:buClr>
              <a:buSzPts val="1600"/>
              <a:buNone/>
            </a:pPr>
            <a:r>
              <a:t/>
            </a:r>
            <a:endParaRPr/>
          </a:p>
        </p:txBody>
      </p:sp>
      <p:sp>
        <p:nvSpPr>
          <p:cNvPr id="374" name="Google Shape;374;p28"/>
          <p:cNvSpPr/>
          <p:nvPr/>
        </p:nvSpPr>
        <p:spPr>
          <a:xfrm>
            <a:off x="1058452" y="4084983"/>
            <a:ext cx="7424207"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50">
                <a:solidFill>
                  <a:schemeClr val="dk1"/>
                </a:solidFill>
                <a:latin typeface="Arial"/>
                <a:ea typeface="Arial"/>
                <a:cs typeface="Arial"/>
                <a:sym typeface="Arial"/>
              </a:rPr>
              <a:t>(Gaston, T., and Friedman, D., 2017; </a:t>
            </a:r>
            <a:r>
              <a:rPr lang="en-US" sz="1950">
                <a:solidFill>
                  <a:srgbClr val="000000"/>
                </a:solidFill>
                <a:latin typeface="Arial"/>
                <a:ea typeface="Arial"/>
                <a:cs typeface="Arial"/>
                <a:sym typeface="Arial"/>
              </a:rPr>
              <a:t>Musshoff, F., and Madea, B., 2006; Kintz, P., Cirimele, V., and Ludes, B., 2000) </a:t>
            </a:r>
            <a:endParaRPr/>
          </a:p>
        </p:txBody>
      </p:sp>
      <p:pic>
        <p:nvPicPr>
          <p:cNvPr id="375" name="Google Shape;375;p28"/>
          <p:cNvPicPr preferRelativeResize="0"/>
          <p:nvPr/>
        </p:nvPicPr>
        <p:blipFill rotWithShape="1">
          <a:blip r:embed="rId3">
            <a:alphaModFix/>
          </a:blip>
          <a:srcRect b="0" l="0" r="0" t="0"/>
          <a:stretch/>
        </p:blipFill>
        <p:spPr>
          <a:xfrm>
            <a:off x="1416062" y="5658948"/>
            <a:ext cx="6708989" cy="136114"/>
          </a:xfrm>
          <a:prstGeom prst="rect">
            <a:avLst/>
          </a:prstGeom>
          <a:noFill/>
          <a:ln>
            <a:noFill/>
          </a:ln>
        </p:spPr>
      </p:pic>
      <p:pic>
        <p:nvPicPr>
          <p:cNvPr descr="Dealing with Heat and Eczema - Battle Eczema" id="376" name="Google Shape;376;p28"/>
          <p:cNvPicPr preferRelativeResize="0"/>
          <p:nvPr/>
        </p:nvPicPr>
        <p:blipFill rotWithShape="1">
          <a:blip r:embed="rId4">
            <a:alphaModFix/>
          </a:blip>
          <a:srcRect b="0" l="0" r="0" t="0"/>
          <a:stretch/>
        </p:blipFill>
        <p:spPr>
          <a:xfrm>
            <a:off x="4928466" y="2546904"/>
            <a:ext cx="3415181" cy="9900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Quitting &amp; Detecting Use</a:t>
            </a:r>
            <a:endParaRPr/>
          </a:p>
        </p:txBody>
      </p:sp>
      <p:sp>
        <p:nvSpPr>
          <p:cNvPr id="383" name="Google Shape;383;p29"/>
          <p:cNvSpPr txBox="1"/>
          <p:nvPr>
            <p:ph idx="1" type="body"/>
          </p:nvPr>
        </p:nvSpPr>
        <p:spPr>
          <a:xfrm>
            <a:off x="628650" y="1940695"/>
            <a:ext cx="7713544" cy="326350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950"/>
              <a:buChar char="•"/>
            </a:pPr>
            <a:r>
              <a:rPr lang="en-US" sz="1950">
                <a:latin typeface="Arial"/>
                <a:ea typeface="Arial"/>
                <a:cs typeface="Arial"/>
                <a:sym typeface="Arial"/>
              </a:rPr>
              <a:t>THC half-life in plasma and urine: 20-60 hours</a:t>
            </a:r>
            <a:endParaRPr/>
          </a:p>
          <a:p>
            <a:pPr indent="-228600" lvl="0" marL="228600" rtl="0" algn="l">
              <a:lnSpc>
                <a:spcPct val="90000"/>
              </a:lnSpc>
              <a:spcBef>
                <a:spcPts val="1000"/>
              </a:spcBef>
              <a:spcAft>
                <a:spcPts val="0"/>
              </a:spcAft>
              <a:buClr>
                <a:schemeClr val="dk1"/>
              </a:buClr>
              <a:buSzPts val="1950"/>
              <a:buChar char="•"/>
            </a:pPr>
            <a:r>
              <a:rPr lang="en-US" sz="1950">
                <a:latin typeface="Arial"/>
                <a:ea typeface="Arial"/>
                <a:cs typeface="Arial"/>
                <a:sym typeface="Arial"/>
              </a:rPr>
              <a:t>Elimination half-life of metabolites: 5-6 days</a:t>
            </a:r>
            <a:endParaRPr/>
          </a:p>
          <a:p>
            <a:pPr indent="-228600" lvl="0" marL="228600" rtl="0" algn="l">
              <a:lnSpc>
                <a:spcPct val="90000"/>
              </a:lnSpc>
              <a:spcBef>
                <a:spcPts val="1000"/>
              </a:spcBef>
              <a:spcAft>
                <a:spcPts val="0"/>
              </a:spcAft>
              <a:buClr>
                <a:schemeClr val="dk1"/>
              </a:buClr>
              <a:buSzPts val="1950"/>
              <a:buChar char="•"/>
            </a:pPr>
            <a:r>
              <a:rPr lang="en-US" sz="1950">
                <a:latin typeface="Arial"/>
                <a:ea typeface="Arial"/>
                <a:cs typeface="Arial"/>
                <a:sym typeface="Arial"/>
              </a:rPr>
              <a:t>Chronic User: May still be detectable for &gt; 1 month</a:t>
            </a:r>
            <a:endParaRPr/>
          </a:p>
          <a:p>
            <a:pPr indent="-228600" lvl="0" marL="228600" rtl="0" algn="l">
              <a:lnSpc>
                <a:spcPct val="90000"/>
              </a:lnSpc>
              <a:spcBef>
                <a:spcPts val="1000"/>
              </a:spcBef>
              <a:spcAft>
                <a:spcPts val="0"/>
              </a:spcAft>
              <a:buClr>
                <a:schemeClr val="dk1"/>
              </a:buClr>
              <a:buSzPts val="1950"/>
              <a:buChar char="•"/>
            </a:pPr>
            <a:r>
              <a:rPr lang="en-US" sz="1950">
                <a:latin typeface="Arial"/>
                <a:ea typeface="Arial"/>
                <a:cs typeface="Arial"/>
                <a:sym typeface="Arial"/>
              </a:rPr>
              <a:t>Cause: Slow release from lipid-storage</a:t>
            </a:r>
            <a:endParaRPr/>
          </a:p>
          <a:p>
            <a:pPr indent="-200025" lvl="1" marL="685800" rtl="0" algn="l">
              <a:lnSpc>
                <a:spcPct val="90000"/>
              </a:lnSpc>
              <a:spcBef>
                <a:spcPts val="500"/>
              </a:spcBef>
              <a:spcAft>
                <a:spcPts val="0"/>
              </a:spcAft>
              <a:buClr>
                <a:schemeClr val="dk1"/>
              </a:buClr>
              <a:buSzPts val="1950"/>
              <a:buChar char="•"/>
            </a:pPr>
            <a:r>
              <a:rPr lang="en-US" sz="1950">
                <a:latin typeface="Arial"/>
                <a:ea typeface="Arial"/>
                <a:cs typeface="Arial"/>
                <a:sym typeface="Arial"/>
                <a:extLst>
                  <a:ext uri="http://customooxmlschemas.google.com/">
                    <go:slidesCustomData xmlns:go="http://customooxmlschemas.google.com/" textRoundtripDataId="0"/>
                  </a:ext>
                </a:extLst>
              </a:rPr>
              <a:t>Binds to lipoproteins</a:t>
            </a:r>
            <a:endParaRPr sz="1950">
              <a:extLst>
                <a:ext uri="http://customooxmlschemas.google.com/">
                  <go:slidesCustomData xmlns:go="http://customooxmlschemas.google.com/" textRoundtripDataId="1"/>
                </a:ext>
              </a:extLst>
            </a:endParaRPr>
          </a:p>
          <a:p>
            <a:pPr indent="-200025" lvl="1" marL="685800" rtl="0" algn="l">
              <a:lnSpc>
                <a:spcPct val="90000"/>
              </a:lnSpc>
              <a:spcBef>
                <a:spcPts val="500"/>
              </a:spcBef>
              <a:spcAft>
                <a:spcPts val="0"/>
              </a:spcAft>
              <a:buClr>
                <a:schemeClr val="dk1"/>
              </a:buClr>
              <a:buSzPts val="1950"/>
              <a:buChar char="•"/>
            </a:pPr>
            <a:r>
              <a:rPr lang="en-US" sz="1950">
                <a:latin typeface="Arial"/>
                <a:ea typeface="Arial"/>
                <a:cs typeface="Arial"/>
                <a:sym typeface="Arial"/>
                <a:extLst>
                  <a:ext uri="http://customooxmlschemas.google.com/">
                    <go:slidesCustomData xmlns:go="http://customooxmlschemas.google.com/" textRoundtripDataId="2"/>
                  </a:ext>
                </a:extLst>
              </a:rPr>
              <a:t>The human organs that contain the most fat (and therefore store the most THC), are the brain and reproductive organs (ovaries or testicles). </a:t>
            </a:r>
            <a:endParaRPr sz="1950"/>
          </a:p>
          <a:p>
            <a:pPr indent="-114300" lvl="0" marL="228600" rtl="0" algn="l">
              <a:lnSpc>
                <a:spcPct val="90000"/>
              </a:lnSpc>
              <a:spcBef>
                <a:spcPts val="1000"/>
              </a:spcBef>
              <a:spcAft>
                <a:spcPts val="0"/>
              </a:spcAft>
              <a:buClr>
                <a:schemeClr val="dk1"/>
              </a:buClr>
              <a:buSzPts val="1800"/>
              <a:buNone/>
            </a:pPr>
            <a:r>
              <a:t/>
            </a:r>
            <a:endParaRPr sz="1800"/>
          </a:p>
          <a:p>
            <a:pPr indent="-50800" lvl="0" marL="228600" rtl="0" algn="l">
              <a:lnSpc>
                <a:spcPct val="90000"/>
              </a:lnSpc>
              <a:spcBef>
                <a:spcPts val="1000"/>
              </a:spcBef>
              <a:spcAft>
                <a:spcPts val="0"/>
              </a:spcAft>
              <a:buClr>
                <a:schemeClr val="dk1"/>
              </a:buClr>
              <a:buSzPts val="2800"/>
              <a:buNone/>
            </a:pPr>
            <a:r>
              <a:t/>
            </a:r>
            <a:endParaRPr/>
          </a:p>
        </p:txBody>
      </p:sp>
      <p:sp>
        <p:nvSpPr>
          <p:cNvPr id="384" name="Google Shape;384;p29"/>
          <p:cNvSpPr/>
          <p:nvPr/>
        </p:nvSpPr>
        <p:spPr>
          <a:xfrm>
            <a:off x="773720" y="5131039"/>
            <a:ext cx="81613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(Koob, G., and Le Moal, M., 2006; Lowe, R., Abraham, T., Darwin, W., Herning, R., Lud Cadet, J., and Huestis, M., 2009). </a:t>
            </a:r>
            <a:endParaRPr/>
          </a:p>
        </p:txBody>
      </p:sp>
      <p:pic>
        <p:nvPicPr>
          <p:cNvPr id="385" name="Google Shape;385;p29"/>
          <p:cNvPicPr preferRelativeResize="0"/>
          <p:nvPr/>
        </p:nvPicPr>
        <p:blipFill rotWithShape="1">
          <a:blip r:embed="rId3">
            <a:alphaModFix/>
          </a:blip>
          <a:srcRect b="20275" l="4536" r="1" t="-4906"/>
          <a:stretch/>
        </p:blipFill>
        <p:spPr>
          <a:xfrm>
            <a:off x="6751837" y="5454205"/>
            <a:ext cx="2392163" cy="14037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Purpose </a:t>
            </a:r>
            <a:endParaRPr/>
          </a:p>
        </p:txBody>
      </p:sp>
      <p:sp>
        <p:nvSpPr>
          <p:cNvPr id="134" name="Google Shape;134;p3"/>
          <p:cNvSpPr txBox="1"/>
          <p:nvPr>
            <p:ph idx="1" type="body"/>
          </p:nvPr>
        </p:nvSpPr>
        <p:spPr>
          <a:xfrm>
            <a:off x="1275180" y="2055567"/>
            <a:ext cx="7011600" cy="3434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latin typeface="Arial"/>
                <a:ea typeface="Arial"/>
                <a:cs typeface="Arial"/>
                <a:sym typeface="Arial"/>
              </a:rPr>
              <a:t>Improve implementation and delivery of effective substance abuse prevention interventions</a:t>
            </a:r>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latin typeface="Arial"/>
                <a:ea typeface="Arial"/>
                <a:cs typeface="Arial"/>
                <a:sym typeface="Arial"/>
              </a:rPr>
              <a:t>Provide training and technical assistance services to the substance abuse prevention field </a:t>
            </a:r>
            <a:endParaRPr/>
          </a:p>
          <a:p>
            <a:pPr indent="-228600" lvl="1" marL="685800" rtl="0" algn="l">
              <a:lnSpc>
                <a:spcPct val="90000"/>
              </a:lnSpc>
              <a:spcBef>
                <a:spcPts val="500"/>
              </a:spcBef>
              <a:spcAft>
                <a:spcPts val="0"/>
              </a:spcAft>
              <a:buClr>
                <a:schemeClr val="dk1"/>
              </a:buClr>
              <a:buSzPts val="1500"/>
              <a:buChar char="•"/>
            </a:pPr>
            <a:r>
              <a:rPr lang="en-US" sz="1500">
                <a:latin typeface="Arial"/>
                <a:ea typeface="Arial"/>
                <a:cs typeface="Arial"/>
                <a:sym typeface="Arial"/>
              </a:rPr>
              <a:t>Tailored to meet the needs of recipients and the prevention field</a:t>
            </a:r>
            <a:endParaRPr/>
          </a:p>
          <a:p>
            <a:pPr indent="-228600" lvl="1" marL="685800" rtl="0" algn="l">
              <a:lnSpc>
                <a:spcPct val="90000"/>
              </a:lnSpc>
              <a:spcBef>
                <a:spcPts val="500"/>
              </a:spcBef>
              <a:spcAft>
                <a:spcPts val="0"/>
              </a:spcAft>
              <a:buClr>
                <a:schemeClr val="dk1"/>
              </a:buClr>
              <a:buSzPts val="1500"/>
              <a:buChar char="•"/>
            </a:pPr>
            <a:r>
              <a:rPr lang="en-US" sz="1500">
                <a:latin typeface="Arial"/>
                <a:ea typeface="Arial"/>
                <a:cs typeface="Arial"/>
                <a:sym typeface="Arial"/>
              </a:rPr>
              <a:t>Based in prevention science and use evidence-based and promising practices</a:t>
            </a:r>
            <a:endParaRPr/>
          </a:p>
          <a:p>
            <a:pPr indent="-228600" lvl="1" marL="685800" rtl="0" algn="l">
              <a:lnSpc>
                <a:spcPct val="90000"/>
              </a:lnSpc>
              <a:spcBef>
                <a:spcPts val="500"/>
              </a:spcBef>
              <a:spcAft>
                <a:spcPts val="0"/>
              </a:spcAft>
              <a:buClr>
                <a:schemeClr val="dk1"/>
              </a:buClr>
              <a:buSzPts val="1500"/>
              <a:buChar char="•"/>
            </a:pPr>
            <a:r>
              <a:rPr lang="en-US" sz="1500">
                <a:latin typeface="Arial"/>
                <a:ea typeface="Arial"/>
                <a:cs typeface="Arial"/>
                <a:sym typeface="Arial"/>
              </a:rPr>
              <a:t>Leverage the expertise and resources available through the alliances formed within and across the HHS regions and the PTTC Network. </a:t>
            </a:r>
            <a:endParaRPr/>
          </a:p>
          <a:p>
            <a:pPr indent="0" lvl="0" marL="0" rtl="0" algn="l">
              <a:lnSpc>
                <a:spcPct val="90000"/>
              </a:lnSpc>
              <a:spcBef>
                <a:spcPts val="1000"/>
              </a:spcBef>
              <a:spcAft>
                <a:spcPts val="0"/>
              </a:spcAft>
              <a:buClr>
                <a:schemeClr val="dk1"/>
              </a:buClr>
              <a:buSzPts val="2800"/>
              <a:buNone/>
            </a:pPr>
            <a:r>
              <a:t/>
            </a:r>
            <a:endParaRPr/>
          </a:p>
        </p:txBody>
      </p:sp>
      <p:pic>
        <p:nvPicPr>
          <p:cNvPr descr="Stacked color bars with 8 different colors" id="135" name="Google Shape;135;p3" title="Stacked Color Bars"/>
          <p:cNvPicPr preferRelativeResize="0"/>
          <p:nvPr/>
        </p:nvPicPr>
        <p:blipFill rotWithShape="1">
          <a:blip r:embed="rId3">
            <a:alphaModFix/>
          </a:blip>
          <a:srcRect b="1161" l="-33333" r="0" t="-1161"/>
          <a:stretch/>
        </p:blipFill>
        <p:spPr>
          <a:xfrm>
            <a:off x="6656698" y="5858080"/>
            <a:ext cx="2487302" cy="1243651"/>
          </a:xfrm>
          <a:prstGeom prst="rect">
            <a:avLst/>
          </a:prstGeom>
          <a:noFill/>
          <a:ln>
            <a:noFill/>
          </a:ln>
        </p:spPr>
      </p:pic>
      <p:sp>
        <p:nvSpPr>
          <p:cNvPr id="136" name="Google Shape;136;p3"/>
          <p:cNvSpPr/>
          <p:nvPr/>
        </p:nvSpPr>
        <p:spPr>
          <a:xfrm>
            <a:off x="633438" y="3041111"/>
            <a:ext cx="559988" cy="564776"/>
          </a:xfrm>
          <a:prstGeom prst="ellipse">
            <a:avLst/>
          </a:prstGeom>
          <a:solidFill>
            <a:srgbClr val="94A54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pic>
        <p:nvPicPr>
          <p:cNvPr descr="Green circle with white circle and curved line to create a silhouette of a person" id="137" name="Google Shape;137;p3" title="Green Person Icon"/>
          <p:cNvPicPr preferRelativeResize="0"/>
          <p:nvPr/>
        </p:nvPicPr>
        <p:blipFill rotWithShape="1">
          <a:blip r:embed="rId4">
            <a:alphaModFix/>
          </a:blip>
          <a:srcRect b="0" l="0" r="0" t="0"/>
          <a:stretch/>
        </p:blipFill>
        <p:spPr>
          <a:xfrm>
            <a:off x="718593" y="3115841"/>
            <a:ext cx="397868" cy="376499"/>
          </a:xfrm>
          <a:prstGeom prst="rect">
            <a:avLst/>
          </a:prstGeom>
          <a:noFill/>
          <a:ln>
            <a:noFill/>
          </a:ln>
        </p:spPr>
      </p:pic>
      <p:sp>
        <p:nvSpPr>
          <p:cNvPr id="138" name="Google Shape;138;p3"/>
          <p:cNvSpPr/>
          <p:nvPr/>
        </p:nvSpPr>
        <p:spPr>
          <a:xfrm>
            <a:off x="628650" y="2052683"/>
            <a:ext cx="564776" cy="564776"/>
          </a:xfrm>
          <a:prstGeom prst="ellipse">
            <a:avLst/>
          </a:prstGeom>
          <a:solidFill>
            <a:srgbClr val="94A54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pic>
        <p:nvPicPr>
          <p:cNvPr descr="Green circle with two white overlapping ovals. Each oval contains a white dot." id="139" name="Google Shape;139;p3" title="Green Atomic Icon"/>
          <p:cNvPicPr preferRelativeResize="0"/>
          <p:nvPr/>
        </p:nvPicPr>
        <p:blipFill rotWithShape="1">
          <a:blip r:embed="rId5">
            <a:alphaModFix/>
          </a:blip>
          <a:srcRect b="0" l="0" r="0" t="0"/>
          <a:stretch/>
        </p:blipFill>
        <p:spPr>
          <a:xfrm>
            <a:off x="688612" y="2170417"/>
            <a:ext cx="418690" cy="329307"/>
          </a:xfrm>
          <a:prstGeom prst="rect">
            <a:avLst/>
          </a:prstGeom>
          <a:noFill/>
          <a:ln>
            <a:noFill/>
          </a:ln>
        </p:spPr>
      </p:pic>
      <p:pic>
        <p:nvPicPr>
          <p:cNvPr id="140" name="Google Shape;140;p3"/>
          <p:cNvPicPr preferRelativeResize="0"/>
          <p:nvPr/>
        </p:nvPicPr>
        <p:blipFill rotWithShape="1">
          <a:blip r:embed="rId6">
            <a:alphaModFix/>
          </a:blip>
          <a:srcRect b="0" l="0" r="0" t="0"/>
          <a:stretch/>
        </p:blipFill>
        <p:spPr>
          <a:xfrm>
            <a:off x="628650" y="5638407"/>
            <a:ext cx="5950212" cy="88399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PTTC Resources</a:t>
            </a:r>
            <a:endParaRPr/>
          </a:p>
        </p:txBody>
      </p:sp>
      <p:sp>
        <p:nvSpPr>
          <p:cNvPr id="392" name="Google Shape;392;p30"/>
          <p:cNvSpPr txBox="1"/>
          <p:nvPr>
            <p:ph idx="1" type="body"/>
          </p:nvPr>
        </p:nvSpPr>
        <p:spPr>
          <a:xfrm>
            <a:off x="1485899" y="2057401"/>
            <a:ext cx="6430549" cy="3190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971"/>
              <a:buNone/>
            </a:pPr>
            <a:r>
              <a:t/>
            </a:r>
            <a:endParaRPr sz="971">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590"/>
              <a:buNone/>
            </a:pPr>
            <a:r>
              <a:t/>
            </a:r>
            <a:endParaRPr sz="2590"/>
          </a:p>
          <a:p>
            <a:pPr indent="-228600" lvl="0" marL="228600" rtl="0" algn="l">
              <a:lnSpc>
                <a:spcPct val="90000"/>
              </a:lnSpc>
              <a:spcBef>
                <a:spcPts val="1000"/>
              </a:spcBef>
              <a:spcAft>
                <a:spcPts val="0"/>
              </a:spcAft>
              <a:buClr>
                <a:schemeClr val="dk1"/>
              </a:buClr>
              <a:buSzPts val="2590"/>
              <a:buNone/>
            </a:pPr>
            <a:r>
              <a:rPr lang="en-US" sz="2590"/>
              <a:t>More prevention training and technical assistance resources, including more resources for marijuana prevention, available from SAMHSA’s Prevention Technology Transfer Center Network</a:t>
            </a:r>
            <a:endParaRPr/>
          </a:p>
          <a:p>
            <a:pPr indent="-228600" lvl="0" marL="228600" rtl="0" algn="l">
              <a:lnSpc>
                <a:spcPct val="90000"/>
              </a:lnSpc>
              <a:spcBef>
                <a:spcPts val="1000"/>
              </a:spcBef>
              <a:spcAft>
                <a:spcPts val="0"/>
              </a:spcAft>
              <a:buClr>
                <a:schemeClr val="dk1"/>
              </a:buClr>
              <a:buSzPts val="2590"/>
              <a:buNone/>
            </a:pPr>
            <a:r>
              <a:rPr lang="en-US" sz="2590"/>
              <a:t>Visit:  pttcnetwork.org to learn more.</a:t>
            </a:r>
            <a:endParaRPr/>
          </a:p>
          <a:p>
            <a:pPr indent="-228600" lvl="0" marL="228600" rtl="0" algn="l">
              <a:lnSpc>
                <a:spcPct val="90000"/>
              </a:lnSpc>
              <a:spcBef>
                <a:spcPts val="1000"/>
              </a:spcBef>
              <a:spcAft>
                <a:spcPts val="0"/>
              </a:spcAft>
              <a:buClr>
                <a:schemeClr val="dk1"/>
              </a:buClr>
              <a:buSzPts val="2590"/>
              <a:buNone/>
            </a:pPr>
            <a:r>
              <a:t/>
            </a:r>
            <a:endParaRPr sz="2590"/>
          </a:p>
        </p:txBody>
      </p:sp>
      <p:pic>
        <p:nvPicPr>
          <p:cNvPr id="393" name="Google Shape;393;p30"/>
          <p:cNvPicPr preferRelativeResize="0"/>
          <p:nvPr/>
        </p:nvPicPr>
        <p:blipFill rotWithShape="1">
          <a:blip r:embed="rId3">
            <a:alphaModFix/>
          </a:blip>
          <a:srcRect b="0" l="0" r="0" t="0"/>
          <a:stretch/>
        </p:blipFill>
        <p:spPr>
          <a:xfrm flipH="1" rot="10800000">
            <a:off x="732136" y="5352384"/>
            <a:ext cx="7679728" cy="155809"/>
          </a:xfrm>
          <a:prstGeom prst="rect">
            <a:avLst/>
          </a:prstGeom>
          <a:noFill/>
          <a:ln>
            <a:noFill/>
          </a:ln>
        </p:spPr>
      </p:pic>
      <p:pic>
        <p:nvPicPr>
          <p:cNvPr id="394" name="Google Shape;394;p30"/>
          <p:cNvPicPr preferRelativeResize="0"/>
          <p:nvPr/>
        </p:nvPicPr>
        <p:blipFill rotWithShape="1">
          <a:blip r:embed="rId4">
            <a:alphaModFix/>
          </a:blip>
          <a:srcRect b="16783" l="0" r="0" t="16784"/>
          <a:stretch/>
        </p:blipFill>
        <p:spPr>
          <a:xfrm>
            <a:off x="1131273" y="1004690"/>
            <a:ext cx="6618684" cy="14656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1"/>
          <p:cNvSpPr txBox="1"/>
          <p:nvPr>
            <p:ph type="title"/>
          </p:nvPr>
        </p:nvSpPr>
        <p:spPr>
          <a:xfrm>
            <a:off x="628650" y="1131094"/>
            <a:ext cx="7886700" cy="7395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References, I</a:t>
            </a:r>
            <a:endParaRPr/>
          </a:p>
        </p:txBody>
      </p:sp>
      <p:sp>
        <p:nvSpPr>
          <p:cNvPr id="400" name="Google Shape;400;p31"/>
          <p:cNvSpPr txBox="1"/>
          <p:nvPr>
            <p:ph idx="1" type="body"/>
          </p:nvPr>
        </p:nvSpPr>
        <p:spPr>
          <a:xfrm>
            <a:off x="628650" y="1870597"/>
            <a:ext cx="7886700" cy="3828197"/>
          </a:xfrm>
          <a:prstGeom prst="rect">
            <a:avLst/>
          </a:prstGeom>
          <a:noFill/>
          <a:ln>
            <a:noFill/>
          </a:ln>
        </p:spPr>
        <p:txBody>
          <a:bodyPr anchorCtr="0" anchor="t" bIns="45700" lIns="91425" spcFirstLastPara="1" rIns="91425" wrap="square" tIns="45700">
            <a:normAutofit/>
          </a:bodyPr>
          <a:lstStyle/>
          <a:p>
            <a:pPr indent="-348854" lvl="0" marL="348854" rtl="0" algn="l">
              <a:lnSpc>
                <a:spcPct val="80000"/>
              </a:lnSpc>
              <a:spcBef>
                <a:spcPts val="0"/>
              </a:spcBef>
              <a:spcAft>
                <a:spcPts val="0"/>
              </a:spcAft>
              <a:buClr>
                <a:schemeClr val="dk1"/>
              </a:buClr>
              <a:buSzPts val="971"/>
              <a:buNone/>
            </a:pPr>
            <a:r>
              <a:rPr lang="en-US" sz="971">
                <a:latin typeface="Arial"/>
                <a:ea typeface="Arial"/>
                <a:cs typeface="Arial"/>
                <a:sym typeface="Arial"/>
              </a:rPr>
              <a:t>Ait-Daoud Tiouririne, N. (n.d.). A review on medical marijuana. Virginia Summer Institute for Addiction Studies, Williamsburg, VA. Retrieved from </a:t>
            </a:r>
            <a:r>
              <a:rPr lang="en-US" sz="971" u="sng">
                <a:solidFill>
                  <a:schemeClr val="hlink"/>
                </a:solidFill>
                <a:latin typeface="Arial"/>
                <a:ea typeface="Arial"/>
                <a:cs typeface="Arial"/>
                <a:sym typeface="Arial"/>
                <a:hlinkClick r:id="rId3"/>
              </a:rPr>
              <a:t>http://www.vsias.org/wp-content/uploads/2015/07/VSIAS_July-14-2015_AitDaoud_Review-of-Medical-Marijuana.pptx</a:t>
            </a:r>
            <a:endParaRPr sz="971">
              <a:latin typeface="Arial"/>
              <a:ea typeface="Arial"/>
              <a:cs typeface="Arial"/>
              <a:sym typeface="Arial"/>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Batalla, A., Bhattacharyya, S., Yucel, M., Fusar-Poli, P., Crippa, J.A., Nogue, S., … Marin-Santos, R. (2013). Structural and functional imaging studies in chronic cannabis users: A systematic review of adolescent and adult findings. PLoS One, 8(2), e55821.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Bossong, M.G., Jansma, J.M., van Hell, H.H., Jager, G., Oudman, E., Sliasi, E., … Ramsey, N.F. (2012). Effects of delta 9-tetrahydrocannabinol on human working memory function. Biological Psychiatry, 71, 693–699.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Englund, A., Stone, J. M., &amp; Morrison, P. D. (2012). Cannabis in the arm: What can we learn from intravenous cannabinoid studies? Current Pharmaceutical Design, 18(32), 4906-4914.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Francis, M. (2016). The different methods of cannabis ingestion. Crescolabs. Retrieved from http://www.crescolabs.com/cannabis-ingestion-methods/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Gaston, T. E., &amp; Friedman, D. (2017). Pharmacology of cannabinoids in the treatment of epilepsy. Epilepsy &amp; Behavior, 70, 313-318.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Hatchard, T., Fried, P.A., Hogan, M.J., Cameron, I., &amp; Smith, A.M. (2014). Does regular cannabis use impact cognitive interference? An fMRI investigation in young adults using the Counting Stroop task. Journal of Addiction Research and Therapy, 5(4), 197–203.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Houck, J. M., Bryan, A. D., &amp; Feldstein Ewing, S. W. (2013). Functional connectivity and cannabis use in high-risk adolescents. The American Journal of Drug and Alcohol Dependence, 39(6), 414–423. </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Huestis, M. S. (2007). Human cannabinoid pharmacokinetics. Chemistry &amp; Biodiversity, 4(8), 1770-1804. doi: 10.1002/cbdv.200790152</a:t>
            </a:r>
            <a:endParaRPr/>
          </a:p>
          <a:p>
            <a:pPr indent="-348854" lvl="0" marL="348854" rtl="0" algn="l">
              <a:lnSpc>
                <a:spcPct val="80000"/>
              </a:lnSpc>
              <a:spcBef>
                <a:spcPts val="1000"/>
              </a:spcBef>
              <a:spcAft>
                <a:spcPts val="0"/>
              </a:spcAft>
              <a:buClr>
                <a:schemeClr val="dk1"/>
              </a:buClr>
              <a:buSzPts val="971"/>
              <a:buNone/>
            </a:pPr>
            <a:r>
              <a:rPr lang="en-US" sz="971">
                <a:latin typeface="Arial"/>
                <a:ea typeface="Arial"/>
                <a:cs typeface="Arial"/>
                <a:sym typeface="Arial"/>
              </a:rPr>
              <a:t>Inaba, D. &amp; Cohen, W. E. (2012). Uppers, Downers, All Arounders: Physical and Mental Effects of Psychoactive Drugs. Langara College: Vancouver, B.C.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32"/>
          <p:cNvSpPr txBox="1"/>
          <p:nvPr>
            <p:ph type="title"/>
          </p:nvPr>
        </p:nvSpPr>
        <p:spPr>
          <a:xfrm>
            <a:off x="628650" y="1131094"/>
            <a:ext cx="7886700" cy="759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References, II</a:t>
            </a:r>
            <a:endParaRPr/>
          </a:p>
        </p:txBody>
      </p:sp>
      <p:sp>
        <p:nvSpPr>
          <p:cNvPr id="406" name="Google Shape;406;p32"/>
          <p:cNvSpPr txBox="1"/>
          <p:nvPr>
            <p:ph idx="1" type="body"/>
          </p:nvPr>
        </p:nvSpPr>
        <p:spPr>
          <a:xfrm>
            <a:off x="628650" y="1891068"/>
            <a:ext cx="7886700" cy="383843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050"/>
              <a:buNone/>
            </a:pPr>
            <a:r>
              <a:rPr lang="en-US" sz="1050">
                <a:latin typeface="Arial"/>
                <a:ea typeface="Arial"/>
                <a:cs typeface="Arial"/>
                <a:sym typeface="Arial"/>
              </a:rPr>
              <a:t>Kintz, P., Cirimele, V., &amp; Ludes, B. (2000). Detection of cannabis in oral fluid (saliva) and forehead wipes (sweat) from impaired drivers. Journal of Analytical Toxicology, 24, 557-561.</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Konrad, K., Firk, C., &amp; Uhlhaas, P. J. (2013). Brain development during adolescence: neuroscientific insights into this developmental period. Deutsches Arzteblatt international, 110(25), 425–431. doi:10.3238/arztebl.2013.0425.</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Koob, G. F. &amp; Le Moal, M. (2006). Neurobiology of addiction (Chapter 7). Boston, MA: Elsevier Inc. ISBN-13: 978-0-12-419239-3.</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Lowe, R. H., Abraham, T. T., Darwin, W. D., Herning, R., Lud Cadet, J., &amp; Huestis, M. A. (2009). Extended urinary Δ9-Tetrahydrocannabinol excretion in chronic cannabis users precludes use as a biomarker of new drug exposure. Drug &amp; Alcohol Dependence, 105(1-2), 24-32. doi: 10.1016/j.drugalcdep.2009.05.027.</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Musshoff, F., &amp; Madea, B. (2006). Review of biologic matrices (Urine, blood, hair) as indicators of recent or ongoing cannabis use. Therapeutic Drug Monitoring, 28(2), 155-163.</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Orr, C., Morioka, R., Behan, B., Datwani, S., Doucet, M., Ivanovic, J., … Garavan, H. (2013). Altered resting-state connectivity in adolescent cannabis users. American Journal of Drug and Alcohol Abuse, 39(6), 372–381. </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Schachter, S. (2016). Mary’s medicinals review: Transdermal patch, CBD capsules &amp; more. Retrieved from http://blog.getnugg.com/marys-medicinals-review-transdermal-patch/ </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Schacht, J.P., Hutchison, K.E., &amp; Filbey, F.M. (2012). Associations between cannabinoid receptor-1 (CNR1) variation and hippocampus and amygdala volumes in heavy cannabis users. Neuropsychopharmacology, 37, 2368–2376. </a:t>
            </a:r>
            <a:endParaRPr/>
          </a:p>
          <a:p>
            <a:pPr indent="-342900" lvl="0" marL="342900" rtl="0" algn="l">
              <a:lnSpc>
                <a:spcPct val="90000"/>
              </a:lnSpc>
              <a:spcBef>
                <a:spcPts val="1000"/>
              </a:spcBef>
              <a:spcAft>
                <a:spcPts val="0"/>
              </a:spcAft>
              <a:buClr>
                <a:schemeClr val="dk1"/>
              </a:buClr>
              <a:buSzPts val="1050"/>
              <a:buNone/>
            </a:pPr>
            <a:r>
              <a:rPr lang="en-US" sz="1050">
                <a:latin typeface="Arial"/>
                <a:ea typeface="Arial"/>
                <a:cs typeface="Arial"/>
                <a:sym typeface="Arial"/>
              </a:rPr>
              <a:t>Smith, A.M., Longo, C.A., Fried, P.A., Hogan, M.J., &amp; Cameron, I. (2010). Effects of cannabis on visuospatial working memory: An fMRI study in young adults. Psychopharmacology, 210(3), 429–438. </a:t>
            </a:r>
            <a:endParaRPr/>
          </a:p>
          <a:p>
            <a:pPr indent="-342900" lvl="0" marL="342900" rtl="0" algn="l">
              <a:lnSpc>
                <a:spcPct val="90000"/>
              </a:lnSpc>
              <a:spcBef>
                <a:spcPts val="1000"/>
              </a:spcBef>
              <a:spcAft>
                <a:spcPts val="0"/>
              </a:spcAft>
              <a:buClr>
                <a:schemeClr val="dk1"/>
              </a:buClr>
              <a:buSzPts val="1050"/>
              <a:buNone/>
            </a:pPr>
            <a:r>
              <a:t/>
            </a:r>
            <a:endParaRPr sz="105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References, III</a:t>
            </a:r>
            <a:endParaRPr/>
          </a:p>
        </p:txBody>
      </p:sp>
      <p:sp>
        <p:nvSpPr>
          <p:cNvPr id="412" name="Google Shape;412;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050"/>
              <a:buNone/>
            </a:pPr>
            <a:r>
              <a:rPr lang="en-US" sz="1050"/>
              <a:t>Smith, A.M., Zunini, R.A., Anderson, C.D., Longo, C.A., Cameron, I., Hogan, M.J., &amp; Fried, P.A. (2011). Impact of cannabis on response inhibition: An fMRI study in young adults. Journal of Behavioural and Brain Sciences, 1, 24–33. </a:t>
            </a:r>
            <a:endParaRPr/>
          </a:p>
          <a:p>
            <a:pPr indent="-342900" lvl="0" marL="342900" rtl="0" algn="l">
              <a:lnSpc>
                <a:spcPct val="90000"/>
              </a:lnSpc>
              <a:spcBef>
                <a:spcPts val="1000"/>
              </a:spcBef>
              <a:spcAft>
                <a:spcPts val="0"/>
              </a:spcAft>
              <a:buClr>
                <a:schemeClr val="dk1"/>
              </a:buClr>
              <a:buSzPts val="1050"/>
              <a:buNone/>
            </a:pPr>
            <a:r>
              <a:rPr lang="en-US" sz="1050"/>
              <a:t>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endParaRPr/>
          </a:p>
          <a:p>
            <a:pPr indent="-342900" lvl="0" marL="342900" rtl="0" algn="l">
              <a:lnSpc>
                <a:spcPct val="90000"/>
              </a:lnSpc>
              <a:spcBef>
                <a:spcPts val="1000"/>
              </a:spcBef>
              <a:spcAft>
                <a:spcPts val="0"/>
              </a:spcAft>
              <a:buClr>
                <a:schemeClr val="dk1"/>
              </a:buClr>
              <a:buSzPts val="1050"/>
              <a:buNone/>
            </a:pPr>
            <a:r>
              <a:rPr lang="en-US" sz="1050"/>
              <a:t>­Zhang, H. Y., et al. (2014). Cannabinoid CB2 receptors modulate midbrain dopamine neuronal activity and dopamine-related behavior in mice. </a:t>
            </a:r>
            <a:r>
              <a:rPr i="1" lang="en-US" sz="1050"/>
              <a:t>Proceeding of the National Academy of Sciences, 111</a:t>
            </a:r>
            <a:r>
              <a:rPr lang="en-US" sz="1050"/>
              <a:t>(46), E5007-15.  doi: 10.1073/pnas.1413210111.Epub 2014 Nov 3.</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Additional NIDA Videos</a:t>
            </a:r>
            <a:endParaRPr/>
          </a:p>
        </p:txBody>
      </p:sp>
      <p:sp>
        <p:nvSpPr>
          <p:cNvPr id="419" name="Google Shape;419;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Dopamine System</a:t>
            </a:r>
            <a:endParaRPr u="sng">
              <a:solidFill>
                <a:schemeClr val="hlink"/>
              </a:solidFill>
              <a:hlinkClick r:id="rId3"/>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4"/>
              </a:rPr>
              <a:t>https://youtu.be/yeAN26kJuTQ</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Teen Brain Development</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5"/>
              </a:rPr>
              <a:t>https://youtu.be/EpfnDijz2d8</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35"/>
          <p:cNvSpPr txBox="1"/>
          <p:nvPr>
            <p:ph type="ctrTitle"/>
          </p:nvPr>
        </p:nvSpPr>
        <p:spPr>
          <a:xfrm>
            <a:off x="685801" y="2994163"/>
            <a:ext cx="7692887" cy="5501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Cannabis and the Adolescent Brain</a:t>
            </a:r>
            <a:endParaRPr sz="3200"/>
          </a:p>
        </p:txBody>
      </p:sp>
      <p:pic>
        <p:nvPicPr>
          <p:cNvPr id="426" name="Google Shape;426;p35"/>
          <p:cNvPicPr preferRelativeResize="0"/>
          <p:nvPr>
            <p:ph idx="2" type="pic"/>
          </p:nvPr>
        </p:nvPicPr>
        <p:blipFill rotWithShape="1">
          <a:blip r:embed="rId3">
            <a:alphaModFix/>
          </a:blip>
          <a:srcRect b="16783" l="0" r="0" t="16784"/>
          <a:stretch/>
        </p:blipFill>
        <p:spPr>
          <a:xfrm>
            <a:off x="685801" y="288707"/>
            <a:ext cx="7776072" cy="1721955"/>
          </a:xfrm>
          <a:prstGeom prst="rect">
            <a:avLst/>
          </a:prstGeom>
          <a:noFill/>
          <a:ln>
            <a:noFill/>
          </a:ln>
        </p:spPr>
      </p:pic>
      <p:pic>
        <p:nvPicPr>
          <p:cNvPr descr="MHTTC stacked color bars" id="427" name="Google Shape;427;p35"/>
          <p:cNvPicPr preferRelativeResize="0"/>
          <p:nvPr>
            <p:ph idx="3" type="pic"/>
          </p:nvPr>
        </p:nvPicPr>
        <p:blipFill rotWithShape="1">
          <a:blip r:embed="rId4">
            <a:alphaModFix/>
          </a:blip>
          <a:srcRect b="20776" l="0" r="678" t="20214"/>
          <a:stretch/>
        </p:blipFill>
        <p:spPr>
          <a:xfrm>
            <a:off x="5254487" y="5318307"/>
            <a:ext cx="3889513" cy="1539693"/>
          </a:xfrm>
          <a:prstGeom prst="rect">
            <a:avLst/>
          </a:prstGeom>
          <a:noFill/>
          <a:ln>
            <a:noFill/>
          </a:ln>
        </p:spPr>
      </p:pic>
      <p:pic>
        <p:nvPicPr>
          <p:cNvPr id="428" name="Google Shape;428;p35"/>
          <p:cNvPicPr preferRelativeResize="0"/>
          <p:nvPr/>
        </p:nvPicPr>
        <p:blipFill rotWithShape="1">
          <a:blip r:embed="rId5">
            <a:alphaModFix/>
          </a:blip>
          <a:srcRect b="0" l="0" r="0" t="0"/>
          <a:stretch/>
        </p:blipFill>
        <p:spPr>
          <a:xfrm>
            <a:off x="434170" y="5388753"/>
            <a:ext cx="2938253" cy="9897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Map of the United States with states color-coded by HHS region. Each region is noted with the location of its PTTC Center. The location of National Centers are also noted on the map. " id="146" name="Google Shape;146;p4" title="US Map of PTTC Network"/>
          <p:cNvPicPr preferRelativeResize="0"/>
          <p:nvPr/>
        </p:nvPicPr>
        <p:blipFill rotWithShape="1">
          <a:blip r:embed="rId3">
            <a:alphaModFix/>
          </a:blip>
          <a:srcRect b="0" l="0" r="0" t="0"/>
          <a:stretch/>
        </p:blipFill>
        <p:spPr>
          <a:xfrm>
            <a:off x="154640" y="426721"/>
            <a:ext cx="8818323" cy="6052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5"/>
          <p:cNvSpPr txBox="1"/>
          <p:nvPr>
            <p:ph type="title"/>
          </p:nvPr>
        </p:nvSpPr>
        <p:spPr>
          <a:xfrm>
            <a:off x="1745239" y="858983"/>
            <a:ext cx="6113299" cy="7809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sz="4000">
                <a:latin typeface="Arial"/>
                <a:ea typeface="Arial"/>
                <a:cs typeface="Arial"/>
                <a:sym typeface="Arial"/>
              </a:rPr>
              <a:t>Adolescent Development </a:t>
            </a:r>
            <a:endParaRPr/>
          </a:p>
        </p:txBody>
      </p:sp>
      <p:pic>
        <p:nvPicPr>
          <p:cNvPr descr="This image is an average group of teens enjoying their time together." id="153" name="Google Shape;153;p5" title="Adolescent Development"/>
          <p:cNvPicPr preferRelativeResize="0"/>
          <p:nvPr>
            <p:ph idx="2" type="body"/>
          </p:nvPr>
        </p:nvPicPr>
        <p:blipFill rotWithShape="1">
          <a:blip r:embed="rId3">
            <a:alphaModFix/>
          </a:blip>
          <a:srcRect b="0" l="0" r="0" t="0"/>
          <a:stretch/>
        </p:blipFill>
        <p:spPr>
          <a:xfrm>
            <a:off x="1745239" y="1768727"/>
            <a:ext cx="5033963" cy="3356874"/>
          </a:xfrm>
          <a:prstGeom prst="rect">
            <a:avLst/>
          </a:prstGeom>
          <a:noFill/>
          <a:ln>
            <a:noFill/>
          </a:ln>
        </p:spPr>
      </p:pic>
      <p:pic>
        <p:nvPicPr>
          <p:cNvPr id="154" name="Google Shape;154;p5"/>
          <p:cNvPicPr preferRelativeResize="0"/>
          <p:nvPr/>
        </p:nvPicPr>
        <p:blipFill rotWithShape="1">
          <a:blip r:embed="rId4">
            <a:alphaModFix/>
          </a:blip>
          <a:srcRect b="-4267" l="1866" r="-711" t="13867"/>
          <a:stretch/>
        </p:blipFill>
        <p:spPr>
          <a:xfrm>
            <a:off x="6779202" y="5806937"/>
            <a:ext cx="2371845" cy="14461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6"/>
          <p:cNvSpPr txBox="1"/>
          <p:nvPr>
            <p:ph type="title"/>
          </p:nvPr>
        </p:nvSpPr>
        <p:spPr>
          <a:xfrm>
            <a:off x="540773" y="858983"/>
            <a:ext cx="8459717" cy="7809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Parts of the Human Brain and their Functions</a:t>
            </a:r>
            <a:endParaRPr/>
          </a:p>
        </p:txBody>
      </p:sp>
      <p:pic>
        <p:nvPicPr>
          <p:cNvPr descr="This image shows the different parts of the brain.  The link to the right a video produced by the NIDA regarding the structures and functions of the brain." id="161" name="Google Shape;161;p6" title="Parts of the Brain"/>
          <p:cNvPicPr preferRelativeResize="0"/>
          <p:nvPr>
            <p:ph idx="2" type="body"/>
          </p:nvPr>
        </p:nvPicPr>
        <p:blipFill rotWithShape="1">
          <a:blip r:embed="rId3">
            <a:alphaModFix/>
          </a:blip>
          <a:srcRect b="22879" l="0" r="0" t="12462"/>
          <a:stretch/>
        </p:blipFill>
        <p:spPr>
          <a:xfrm>
            <a:off x="684285" y="1639919"/>
            <a:ext cx="4812506" cy="3111103"/>
          </a:xfrm>
          <a:prstGeom prst="rect">
            <a:avLst/>
          </a:prstGeom>
          <a:noFill/>
          <a:ln>
            <a:noFill/>
          </a:ln>
        </p:spPr>
      </p:pic>
      <p:sp>
        <p:nvSpPr>
          <p:cNvPr id="162" name="Google Shape;162;p6"/>
          <p:cNvSpPr txBox="1"/>
          <p:nvPr/>
        </p:nvSpPr>
        <p:spPr>
          <a:xfrm>
            <a:off x="5496791" y="4058524"/>
            <a:ext cx="2493818"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350" u="sng" cap="none" strike="noStrike">
                <a:solidFill>
                  <a:schemeClr val="dk1"/>
                </a:solidFill>
                <a:latin typeface="Arial"/>
                <a:ea typeface="Arial"/>
                <a:cs typeface="Arial"/>
                <a:sym typeface="Arial"/>
                <a:hlinkClick r:id="rId4"/>
              </a:rPr>
              <a:t>Click here to show NIDA video</a:t>
            </a:r>
            <a:r>
              <a:rPr b="0" i="0" lang="en-US" sz="1350" u="none" cap="none" strike="noStrike">
                <a:solidFill>
                  <a:schemeClr val="dk1"/>
                </a:solidFill>
                <a:latin typeface="Arial"/>
                <a:ea typeface="Arial"/>
                <a:cs typeface="Arial"/>
                <a:sym typeface="Arial"/>
              </a:rPr>
              <a:t> The Human Brain: Major Structures and Functions</a:t>
            </a:r>
            <a:endParaRPr/>
          </a:p>
        </p:txBody>
      </p:sp>
      <p:pic>
        <p:nvPicPr>
          <p:cNvPr id="163" name="Google Shape;163;p6"/>
          <p:cNvPicPr preferRelativeResize="0"/>
          <p:nvPr/>
        </p:nvPicPr>
        <p:blipFill rotWithShape="1">
          <a:blip r:embed="rId5">
            <a:alphaModFix/>
          </a:blip>
          <a:srcRect b="0" l="0" r="0" t="0"/>
          <a:stretch/>
        </p:blipFill>
        <p:spPr>
          <a:xfrm>
            <a:off x="540773" y="5366768"/>
            <a:ext cx="8142096" cy="1651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7"/>
          <p:cNvSpPr txBox="1"/>
          <p:nvPr>
            <p:ph type="title"/>
          </p:nvPr>
        </p:nvSpPr>
        <p:spPr>
          <a:xfrm>
            <a:off x="842654" y="858983"/>
            <a:ext cx="7098712" cy="78093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sz="4000">
                <a:latin typeface="Arial"/>
                <a:ea typeface="Arial"/>
                <a:cs typeface="Arial"/>
                <a:sym typeface="Arial"/>
              </a:rPr>
              <a:t>Changes in Brain Structure</a:t>
            </a:r>
            <a:endParaRPr sz="4000">
              <a:latin typeface="Arial"/>
              <a:ea typeface="Arial"/>
              <a:cs typeface="Arial"/>
              <a:sym typeface="Arial"/>
            </a:endParaRPr>
          </a:p>
        </p:txBody>
      </p:sp>
      <p:pic>
        <p:nvPicPr>
          <p:cNvPr descr="This image shows MRI images over time of the brain depicting gray matter volume changes. The images are from the top and right lateral perspectives. " id="169" name="Google Shape;169;p7" title="MRI Scans of the Brain"/>
          <p:cNvPicPr preferRelativeResize="0"/>
          <p:nvPr>
            <p:ph idx="2" type="body"/>
          </p:nvPr>
        </p:nvPicPr>
        <p:blipFill rotWithShape="1">
          <a:blip r:embed="rId3">
            <a:alphaModFix/>
          </a:blip>
          <a:srcRect b="0" l="0" r="0" t="0"/>
          <a:stretch/>
        </p:blipFill>
        <p:spPr>
          <a:xfrm>
            <a:off x="842654" y="2007652"/>
            <a:ext cx="7098712" cy="32323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cxnSp>
        <p:nvCxnSpPr>
          <p:cNvPr id="176" name="Google Shape;176;p8"/>
          <p:cNvCxnSpPr/>
          <p:nvPr/>
        </p:nvCxnSpPr>
        <p:spPr>
          <a:xfrm rot="10800000">
            <a:off x="1095789" y="4432943"/>
            <a:ext cx="6057900" cy="0"/>
          </a:xfrm>
          <a:prstGeom prst="straightConnector1">
            <a:avLst/>
          </a:prstGeom>
          <a:noFill/>
          <a:ln cap="flat" cmpd="sng" w="57150">
            <a:solidFill>
              <a:schemeClr val="dk1"/>
            </a:solidFill>
            <a:prstDash val="solid"/>
            <a:round/>
            <a:headEnd len="med" w="med" type="none"/>
            <a:tailEnd len="med" w="med" type="none"/>
          </a:ln>
        </p:spPr>
      </p:cxnSp>
      <p:grpSp>
        <p:nvGrpSpPr>
          <p:cNvPr id="177" name="Google Shape;177;p8"/>
          <p:cNvGrpSpPr/>
          <p:nvPr/>
        </p:nvGrpSpPr>
        <p:grpSpPr>
          <a:xfrm>
            <a:off x="3844283" y="4417448"/>
            <a:ext cx="1029759" cy="571500"/>
            <a:chOff x="1050" y="1776"/>
            <a:chExt cx="865" cy="480"/>
          </a:xfrm>
        </p:grpSpPr>
        <p:cxnSp>
          <p:nvCxnSpPr>
            <p:cNvPr id="178" name="Google Shape;178;p8"/>
            <p:cNvCxnSpPr/>
            <p:nvPr/>
          </p:nvCxnSpPr>
          <p:spPr>
            <a:xfrm flipH="1">
              <a:off x="1050" y="1776"/>
              <a:ext cx="427" cy="480"/>
            </a:xfrm>
            <a:prstGeom prst="straightConnector1">
              <a:avLst/>
            </a:prstGeom>
            <a:noFill/>
            <a:ln cap="flat" cmpd="sng" w="38100">
              <a:solidFill>
                <a:schemeClr val="dk1"/>
              </a:solidFill>
              <a:prstDash val="solid"/>
              <a:round/>
              <a:headEnd len="med" w="med" type="none"/>
              <a:tailEnd len="med" w="med" type="none"/>
            </a:ln>
          </p:spPr>
        </p:cxnSp>
        <p:cxnSp>
          <p:nvCxnSpPr>
            <p:cNvPr id="179" name="Google Shape;179;p8"/>
            <p:cNvCxnSpPr/>
            <p:nvPr/>
          </p:nvCxnSpPr>
          <p:spPr>
            <a:xfrm>
              <a:off x="1488" y="1776"/>
              <a:ext cx="427" cy="480"/>
            </a:xfrm>
            <a:prstGeom prst="straightConnector1">
              <a:avLst/>
            </a:prstGeom>
            <a:noFill/>
            <a:ln cap="flat" cmpd="sng" w="38100">
              <a:solidFill>
                <a:schemeClr val="dk1"/>
              </a:solidFill>
              <a:prstDash val="solid"/>
              <a:round/>
              <a:headEnd len="med" w="med" type="none"/>
              <a:tailEnd len="med" w="med" type="none"/>
            </a:ln>
          </p:spPr>
        </p:cxnSp>
      </p:grpSp>
      <p:sp>
        <p:nvSpPr>
          <p:cNvPr id="180" name="Google Shape;180;p8"/>
          <p:cNvSpPr/>
          <p:nvPr/>
        </p:nvSpPr>
        <p:spPr>
          <a:xfrm>
            <a:off x="4429793" y="3306619"/>
            <a:ext cx="1485900" cy="870347"/>
          </a:xfrm>
          <a:prstGeom prst="cloudCallout">
            <a:avLst>
              <a:gd fmla="val -14824" name="adj1"/>
              <a:gd fmla="val 73667" name="adj2"/>
            </a:avLst>
          </a:prstGeom>
          <a:solidFill>
            <a:srgbClr val="C0C0C0"/>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dk1"/>
                </a:solidFill>
                <a:latin typeface="Arial"/>
                <a:ea typeface="Arial"/>
                <a:cs typeface="Arial"/>
                <a:sym typeface="Arial"/>
              </a:rPr>
              <a:t>Motivation</a:t>
            </a:r>
            <a:endParaRPr b="1" sz="1350">
              <a:solidFill>
                <a:schemeClr val="dk1"/>
              </a:solidFill>
              <a:latin typeface="Arial"/>
              <a:ea typeface="Arial"/>
              <a:cs typeface="Arial"/>
              <a:sym typeface="Arial"/>
            </a:endParaRPr>
          </a:p>
        </p:txBody>
      </p:sp>
      <p:sp>
        <p:nvSpPr>
          <p:cNvPr id="181" name="Google Shape;181;p8"/>
          <p:cNvSpPr/>
          <p:nvPr/>
        </p:nvSpPr>
        <p:spPr>
          <a:xfrm>
            <a:off x="2810289" y="3081592"/>
            <a:ext cx="1543050" cy="971550"/>
          </a:xfrm>
          <a:prstGeom prst="cloudCallout">
            <a:avLst>
              <a:gd fmla="val -14749" name="adj1"/>
              <a:gd fmla="val 81154" name="adj2"/>
            </a:avLst>
          </a:prstGeom>
          <a:solidFill>
            <a:srgbClr val="C0C0C0"/>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dk1"/>
                </a:solidFill>
                <a:latin typeface="Arial"/>
                <a:ea typeface="Arial"/>
                <a:cs typeface="Arial"/>
                <a:sym typeface="Arial"/>
              </a:rPr>
              <a:t>Emotion</a:t>
            </a:r>
            <a:endParaRPr b="1" sz="1350">
              <a:solidFill>
                <a:schemeClr val="dk1"/>
              </a:solidFill>
              <a:latin typeface="Arial"/>
              <a:ea typeface="Arial"/>
              <a:cs typeface="Arial"/>
              <a:sym typeface="Arial"/>
            </a:endParaRPr>
          </a:p>
        </p:txBody>
      </p:sp>
      <p:sp>
        <p:nvSpPr>
          <p:cNvPr id="182" name="Google Shape;182;p8"/>
          <p:cNvSpPr/>
          <p:nvPr/>
        </p:nvSpPr>
        <p:spPr>
          <a:xfrm>
            <a:off x="1257186" y="4833232"/>
            <a:ext cx="1212850" cy="243593"/>
          </a:xfrm>
          <a:prstGeom prst="wedgeRoundRectCallout">
            <a:avLst>
              <a:gd fmla="val -5642" name="adj1"/>
              <a:gd fmla="val -188011" name="adj2"/>
              <a:gd fmla="val 16667" name="adj3"/>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accent1"/>
                </a:solidFill>
                <a:latin typeface="Arial"/>
                <a:ea typeface="Arial"/>
                <a:cs typeface="Arial"/>
                <a:sym typeface="Arial"/>
              </a:rPr>
              <a:t>Cerebellum</a:t>
            </a:r>
            <a:endParaRPr/>
          </a:p>
        </p:txBody>
      </p:sp>
      <p:sp>
        <p:nvSpPr>
          <p:cNvPr id="183" name="Google Shape;183;p8"/>
          <p:cNvSpPr/>
          <p:nvPr/>
        </p:nvSpPr>
        <p:spPr>
          <a:xfrm>
            <a:off x="2815583" y="4688920"/>
            <a:ext cx="1028700" cy="387905"/>
          </a:xfrm>
          <a:prstGeom prst="wedgeRoundRectCallout">
            <a:avLst>
              <a:gd fmla="val 1934" name="adj1"/>
              <a:gd fmla="val -137408" name="adj2"/>
              <a:gd fmla="val 16667" name="adj3"/>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accent1"/>
                </a:solidFill>
                <a:latin typeface="Arial"/>
                <a:ea typeface="Arial"/>
                <a:cs typeface="Arial"/>
                <a:sym typeface="Arial"/>
              </a:rPr>
              <a:t>Amygdala</a:t>
            </a:r>
            <a:endParaRPr/>
          </a:p>
        </p:txBody>
      </p:sp>
      <p:sp>
        <p:nvSpPr>
          <p:cNvPr id="184" name="Google Shape;184;p8"/>
          <p:cNvSpPr/>
          <p:nvPr/>
        </p:nvSpPr>
        <p:spPr>
          <a:xfrm>
            <a:off x="4887137" y="4723033"/>
            <a:ext cx="1140168" cy="628650"/>
          </a:xfrm>
          <a:prstGeom prst="wedgeRoundRectCallout">
            <a:avLst>
              <a:gd fmla="val -49671" name="adj1"/>
              <a:gd fmla="val -95905" name="adj2"/>
              <a:gd fmla="val 16667" name="adj3"/>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accent1"/>
                </a:solidFill>
                <a:latin typeface="Arial"/>
                <a:ea typeface="Arial"/>
                <a:cs typeface="Arial"/>
                <a:sym typeface="Arial"/>
              </a:rPr>
              <a:t>Nucleus Accumbens</a:t>
            </a:r>
            <a:endParaRPr/>
          </a:p>
        </p:txBody>
      </p:sp>
      <p:sp>
        <p:nvSpPr>
          <p:cNvPr id="185" name="Google Shape;185;p8"/>
          <p:cNvSpPr/>
          <p:nvPr/>
        </p:nvSpPr>
        <p:spPr>
          <a:xfrm>
            <a:off x="6094378" y="5004443"/>
            <a:ext cx="982698" cy="457200"/>
          </a:xfrm>
          <a:prstGeom prst="wedgeRoundRectCallout">
            <a:avLst>
              <a:gd fmla="val 3181" name="adj1"/>
              <a:gd fmla="val -164345" name="adj2"/>
              <a:gd fmla="val 16667" name="adj3"/>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200">
                <a:solidFill>
                  <a:schemeClr val="accent1"/>
                </a:solidFill>
                <a:latin typeface="Arial"/>
                <a:ea typeface="Arial"/>
                <a:cs typeface="Arial"/>
                <a:sym typeface="Arial"/>
              </a:rPr>
              <a:t>Prefrontal cortex</a:t>
            </a:r>
            <a:endParaRPr sz="1200">
              <a:solidFill>
                <a:schemeClr val="accent1"/>
              </a:solidFill>
              <a:latin typeface="Arial"/>
              <a:ea typeface="Arial"/>
              <a:cs typeface="Arial"/>
              <a:sym typeface="Arial"/>
            </a:endParaRPr>
          </a:p>
        </p:txBody>
      </p:sp>
      <p:sp>
        <p:nvSpPr>
          <p:cNvPr id="186" name="Google Shape;186;p8"/>
          <p:cNvSpPr/>
          <p:nvPr/>
        </p:nvSpPr>
        <p:spPr>
          <a:xfrm>
            <a:off x="6034469" y="2775609"/>
            <a:ext cx="1600200" cy="1145381"/>
          </a:xfrm>
          <a:prstGeom prst="cloudCallout">
            <a:avLst>
              <a:gd fmla="val -13468" name="adj1"/>
              <a:gd fmla="val 87213" name="adj2"/>
            </a:avLst>
          </a:prstGeom>
          <a:solidFill>
            <a:srgbClr val="C0C0C0"/>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sz="1050">
              <a:solidFill>
                <a:schemeClr val="dk1"/>
              </a:solidFill>
              <a:latin typeface="Tahoma"/>
              <a:ea typeface="Tahoma"/>
              <a:cs typeface="Tahoma"/>
              <a:sym typeface="Tahoma"/>
            </a:endParaRPr>
          </a:p>
          <a:p>
            <a:pPr indent="0" lvl="0" marL="0" marR="0" rtl="0" algn="l">
              <a:lnSpc>
                <a:spcPct val="100000"/>
              </a:lnSpc>
              <a:spcBef>
                <a:spcPts val="0"/>
              </a:spcBef>
              <a:spcAft>
                <a:spcPts val="0"/>
              </a:spcAft>
              <a:buNone/>
            </a:pPr>
            <a:r>
              <a:rPr b="1" lang="en-US" sz="1050">
                <a:solidFill>
                  <a:schemeClr val="dk1"/>
                </a:solidFill>
                <a:latin typeface="Arial"/>
                <a:ea typeface="Arial"/>
                <a:cs typeface="Arial"/>
                <a:sym typeface="Arial"/>
              </a:rPr>
              <a:t>Planning, Organizing, Impulse control</a:t>
            </a:r>
            <a:endParaRPr/>
          </a:p>
          <a:p>
            <a:pPr indent="0" lvl="0" marL="0" marR="0" rtl="0" algn="l">
              <a:lnSpc>
                <a:spcPct val="100000"/>
              </a:lnSpc>
              <a:spcBef>
                <a:spcPts val="0"/>
              </a:spcBef>
              <a:spcAft>
                <a:spcPts val="0"/>
              </a:spcAft>
              <a:buNone/>
            </a:pPr>
            <a:r>
              <a:t/>
            </a:r>
            <a:endParaRPr b="1" sz="1050">
              <a:solidFill>
                <a:schemeClr val="dk1"/>
              </a:solidFill>
              <a:latin typeface="Tahoma"/>
              <a:ea typeface="Tahoma"/>
              <a:cs typeface="Tahoma"/>
              <a:sym typeface="Tahoma"/>
            </a:endParaRPr>
          </a:p>
        </p:txBody>
      </p:sp>
      <p:sp>
        <p:nvSpPr>
          <p:cNvPr id="187" name="Google Shape;187;p8"/>
          <p:cNvSpPr/>
          <p:nvPr/>
        </p:nvSpPr>
        <p:spPr>
          <a:xfrm>
            <a:off x="1038639" y="2993359"/>
            <a:ext cx="1657350" cy="1200150"/>
          </a:xfrm>
          <a:prstGeom prst="cloudCallout">
            <a:avLst>
              <a:gd fmla="val -5028" name="adj1"/>
              <a:gd fmla="val 73810" name="adj2"/>
            </a:avLst>
          </a:prstGeom>
          <a:solidFill>
            <a:srgbClr val="C0C0C0"/>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None/>
            </a:pPr>
            <a:r>
              <a:rPr b="1" lang="en-US" sz="1050">
                <a:solidFill>
                  <a:schemeClr val="dk1"/>
                </a:solidFill>
                <a:latin typeface="Arial"/>
                <a:ea typeface="Arial"/>
                <a:cs typeface="Arial"/>
                <a:sym typeface="Arial"/>
              </a:rPr>
              <a:t>Physical coordination,</a:t>
            </a:r>
            <a:endParaRPr/>
          </a:p>
          <a:p>
            <a:pPr indent="0" lvl="0" marL="0" marR="0" rtl="0" algn="l">
              <a:lnSpc>
                <a:spcPct val="100000"/>
              </a:lnSpc>
              <a:spcBef>
                <a:spcPts val="0"/>
              </a:spcBef>
              <a:spcAft>
                <a:spcPts val="0"/>
              </a:spcAft>
              <a:buNone/>
            </a:pPr>
            <a:r>
              <a:rPr b="1" lang="en-US" sz="1050">
                <a:solidFill>
                  <a:schemeClr val="dk1"/>
                </a:solidFill>
                <a:latin typeface="Arial"/>
                <a:ea typeface="Arial"/>
                <a:cs typeface="Arial"/>
                <a:sym typeface="Arial"/>
              </a:rPr>
              <a:t>Sensory processing</a:t>
            </a:r>
            <a:endParaRPr/>
          </a:p>
        </p:txBody>
      </p:sp>
      <p:sp>
        <p:nvSpPr>
          <p:cNvPr id="188" name="Google Shape;188;p8"/>
          <p:cNvSpPr/>
          <p:nvPr/>
        </p:nvSpPr>
        <p:spPr>
          <a:xfrm>
            <a:off x="3137730" y="5445565"/>
            <a:ext cx="1973617" cy="21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825">
                <a:solidFill>
                  <a:schemeClr val="dk1"/>
                </a:solidFill>
                <a:latin typeface="Arial"/>
                <a:ea typeface="Arial"/>
                <a:cs typeface="Arial"/>
                <a:sym typeface="Arial"/>
              </a:rPr>
              <a:t>Slide adapted from Ken Winters, PhD</a:t>
            </a:r>
            <a:r>
              <a:rPr lang="en-US" sz="825">
                <a:solidFill>
                  <a:schemeClr val="dk1"/>
                </a:solidFill>
                <a:latin typeface="Calibri"/>
                <a:ea typeface="Calibri"/>
                <a:cs typeface="Calibri"/>
                <a:sym typeface="Calibri"/>
              </a:rPr>
              <a:t>.</a:t>
            </a:r>
            <a:endParaRPr/>
          </a:p>
        </p:txBody>
      </p:sp>
      <p:sp>
        <p:nvSpPr>
          <p:cNvPr id="189" name="Google Shape;189;p8"/>
          <p:cNvSpPr txBox="1"/>
          <p:nvPr/>
        </p:nvSpPr>
        <p:spPr>
          <a:xfrm>
            <a:off x="1032290" y="2092491"/>
            <a:ext cx="1778000"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Toddler milestones: balance, walking, coordination</a:t>
            </a:r>
            <a:endParaRPr/>
          </a:p>
        </p:txBody>
      </p:sp>
      <p:sp>
        <p:nvSpPr>
          <p:cNvPr id="190" name="Google Shape;190;p8"/>
          <p:cNvSpPr txBox="1"/>
          <p:nvPr/>
        </p:nvSpPr>
        <p:spPr>
          <a:xfrm>
            <a:off x="2588935" y="2489891"/>
            <a:ext cx="2082800"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Preschool milestones: emotional regulation</a:t>
            </a:r>
            <a:endParaRPr/>
          </a:p>
        </p:txBody>
      </p:sp>
      <p:sp>
        <p:nvSpPr>
          <p:cNvPr id="191" name="Google Shape;191;p8"/>
          <p:cNvSpPr txBox="1"/>
          <p:nvPr/>
        </p:nvSpPr>
        <p:spPr>
          <a:xfrm>
            <a:off x="4731643" y="2460714"/>
            <a:ext cx="1274727"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School age milestones: achievement</a:t>
            </a:r>
            <a:endParaRPr/>
          </a:p>
        </p:txBody>
      </p:sp>
      <p:sp>
        <p:nvSpPr>
          <p:cNvPr id="192" name="Google Shape;192;p8"/>
          <p:cNvSpPr txBox="1"/>
          <p:nvPr/>
        </p:nvSpPr>
        <p:spPr>
          <a:xfrm>
            <a:off x="6094377" y="2083099"/>
            <a:ext cx="1687962"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Adolescent milestones: impulse control</a:t>
            </a:r>
            <a:endParaRPr/>
          </a:p>
        </p:txBody>
      </p:sp>
      <p:cxnSp>
        <p:nvCxnSpPr>
          <p:cNvPr id="193" name="Google Shape;193;p8"/>
          <p:cNvCxnSpPr/>
          <p:nvPr/>
        </p:nvCxnSpPr>
        <p:spPr>
          <a:xfrm>
            <a:off x="2695989" y="1918343"/>
            <a:ext cx="3638550" cy="0"/>
          </a:xfrm>
          <a:prstGeom prst="straightConnector1">
            <a:avLst/>
          </a:prstGeom>
          <a:noFill/>
          <a:ln cap="flat" cmpd="sng" w="177800">
            <a:solidFill>
              <a:srgbClr val="8296B0"/>
            </a:solidFill>
            <a:prstDash val="solid"/>
            <a:round/>
            <a:headEnd len="med" w="med" type="none"/>
            <a:tailEnd len="med" w="med" type="triangle"/>
          </a:ln>
        </p:spPr>
      </p:cxnSp>
      <p:sp>
        <p:nvSpPr>
          <p:cNvPr id="194" name="Google Shape;194;p8"/>
          <p:cNvSpPr txBox="1"/>
          <p:nvPr>
            <p:ph type="title"/>
          </p:nvPr>
        </p:nvSpPr>
        <p:spPr>
          <a:xfrm>
            <a:off x="395136" y="858983"/>
            <a:ext cx="8449480" cy="78093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Changes in Brain Function</a:t>
            </a:r>
            <a:endParaRPr/>
          </a:p>
        </p:txBody>
      </p:sp>
      <p:pic>
        <p:nvPicPr>
          <p:cNvPr id="195" name="Google Shape;195;p8"/>
          <p:cNvPicPr preferRelativeResize="0"/>
          <p:nvPr/>
        </p:nvPicPr>
        <p:blipFill rotWithShape="1">
          <a:blip r:embed="rId3">
            <a:alphaModFix/>
          </a:blip>
          <a:srcRect b="0" l="0" r="0" t="0"/>
          <a:stretch/>
        </p:blipFill>
        <p:spPr>
          <a:xfrm flipH="1" rot="10800000">
            <a:off x="395136" y="5671950"/>
            <a:ext cx="8449480" cy="15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9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9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00" name="Shape 200"/>
        <p:cNvGrpSpPr/>
        <p:nvPr/>
      </p:nvGrpSpPr>
      <p:grpSpPr>
        <a:xfrm>
          <a:off x="0" y="0"/>
          <a:ext cx="0" cy="0"/>
          <a:chOff x="0" y="0"/>
          <a:chExt cx="0" cy="0"/>
        </a:xfrm>
      </p:grpSpPr>
      <p:pic>
        <p:nvPicPr>
          <p:cNvPr descr="The image is diagramed to show the activation of the reward pathway by addictive drug consumption." id="201" name="Google Shape;201;p9" title="Lateral brain image"/>
          <p:cNvPicPr preferRelativeResize="0"/>
          <p:nvPr/>
        </p:nvPicPr>
        <p:blipFill rotWithShape="1">
          <a:blip r:embed="rId3">
            <a:alphaModFix/>
          </a:blip>
          <a:srcRect b="0" l="0" r="0" t="0"/>
          <a:stretch/>
        </p:blipFill>
        <p:spPr>
          <a:xfrm>
            <a:off x="1506300" y="1040096"/>
            <a:ext cx="6334805" cy="4751104"/>
          </a:xfrm>
          <a:prstGeom prst="rect">
            <a:avLst/>
          </a:prstGeom>
          <a:noFill/>
          <a:ln>
            <a:noFill/>
          </a:ln>
        </p:spPr>
      </p:pic>
      <p:sp>
        <p:nvSpPr>
          <p:cNvPr id="202" name="Google Shape;202;p9"/>
          <p:cNvSpPr txBox="1"/>
          <p:nvPr/>
        </p:nvSpPr>
        <p:spPr>
          <a:xfrm>
            <a:off x="3943350" y="4229148"/>
            <a:ext cx="118333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rgbClr val="FFFF33"/>
                </a:solidFill>
                <a:latin typeface="Helvetica Neue"/>
                <a:ea typeface="Helvetica Neue"/>
                <a:cs typeface="Helvetica Neue"/>
                <a:sym typeface="Helvetica Neue"/>
              </a:rPr>
              <a:t>marijuana</a:t>
            </a:r>
            <a:endParaRPr/>
          </a:p>
        </p:txBody>
      </p:sp>
      <p:cxnSp>
        <p:nvCxnSpPr>
          <p:cNvPr id="203" name="Google Shape;203;p9"/>
          <p:cNvCxnSpPr>
            <a:stCxn id="202" idx="0"/>
          </p:cNvCxnSpPr>
          <p:nvPr/>
        </p:nvCxnSpPr>
        <p:spPr>
          <a:xfrm rot="10800000">
            <a:off x="4172018" y="3886248"/>
            <a:ext cx="363000" cy="342900"/>
          </a:xfrm>
          <a:prstGeom prst="straightConnector1">
            <a:avLst/>
          </a:prstGeom>
          <a:noFill/>
          <a:ln cap="flat" cmpd="sng" w="28575">
            <a:solidFill>
              <a:srgbClr val="FFFF33"/>
            </a:solidFill>
            <a:prstDash val="solid"/>
            <a:round/>
            <a:headEnd len="med" w="med" type="none"/>
            <a:tailEnd len="lg" w="lg" type="stealth"/>
          </a:ln>
        </p:spPr>
      </p:cxnSp>
      <p:cxnSp>
        <p:nvCxnSpPr>
          <p:cNvPr id="204" name="Google Shape;204;p9"/>
          <p:cNvCxnSpPr/>
          <p:nvPr/>
        </p:nvCxnSpPr>
        <p:spPr>
          <a:xfrm flipH="1" rot="10800000">
            <a:off x="3231369" y="3695948"/>
            <a:ext cx="697925" cy="600975"/>
          </a:xfrm>
          <a:prstGeom prst="straightConnector1">
            <a:avLst/>
          </a:prstGeom>
          <a:noFill/>
          <a:ln cap="flat" cmpd="sng" w="28575">
            <a:solidFill>
              <a:srgbClr val="FF0000"/>
            </a:solidFill>
            <a:prstDash val="solid"/>
            <a:miter lim="800000"/>
            <a:headEnd len="sm" w="sm" type="none"/>
            <a:tailEnd len="med" w="med" type="stealth"/>
          </a:ln>
        </p:spPr>
      </p:cxnSp>
      <p:sp>
        <p:nvSpPr>
          <p:cNvPr id="205" name="Google Shape;205;p9"/>
          <p:cNvSpPr txBox="1"/>
          <p:nvPr/>
        </p:nvSpPr>
        <p:spPr>
          <a:xfrm>
            <a:off x="2536140" y="4247273"/>
            <a:ext cx="1308123"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0">
                <a:solidFill>
                  <a:srgbClr val="FF0000"/>
                </a:solidFill>
                <a:latin typeface="Arial"/>
                <a:ea typeface="Arial"/>
                <a:cs typeface="Arial"/>
                <a:sym typeface="Arial"/>
              </a:rPr>
              <a:t>nucleus accumbens </a:t>
            </a:r>
            <a:endParaRPr b="1" sz="1350">
              <a:solidFill>
                <a:srgbClr val="FF0000"/>
              </a:solidFill>
              <a:latin typeface="Calibri"/>
              <a:ea typeface="Calibri"/>
              <a:cs typeface="Calibri"/>
              <a:sym typeface="Calibri"/>
            </a:endParaRPr>
          </a:p>
        </p:txBody>
      </p:sp>
      <p:sp>
        <p:nvSpPr>
          <p:cNvPr id="206" name="Google Shape;206;p9"/>
          <p:cNvSpPr/>
          <p:nvPr/>
        </p:nvSpPr>
        <p:spPr>
          <a:xfrm>
            <a:off x="3319642" y="5691899"/>
            <a:ext cx="1704716"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lt1"/>
                </a:solidFill>
                <a:latin typeface="Arial"/>
                <a:ea typeface="Arial"/>
                <a:cs typeface="Arial"/>
                <a:sym typeface="Arial"/>
              </a:rPr>
              <a:t>National Institute on Drug Abuse (2007)</a:t>
            </a:r>
            <a:endParaRPr sz="1350">
              <a:solidFill>
                <a:schemeClr val="dk1"/>
              </a:solidFill>
              <a:latin typeface="Arial"/>
              <a:ea typeface="Arial"/>
              <a:cs typeface="Arial"/>
              <a:sym typeface="Arial"/>
            </a:endParaRPr>
          </a:p>
        </p:txBody>
      </p:sp>
      <p:sp>
        <p:nvSpPr>
          <p:cNvPr id="207" name="Google Shape;207;p9"/>
          <p:cNvSpPr txBox="1"/>
          <p:nvPr>
            <p:ph type="title"/>
          </p:nvPr>
        </p:nvSpPr>
        <p:spPr>
          <a:xfrm>
            <a:off x="2" y="2310"/>
            <a:ext cx="9143999" cy="10412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75"/>
              <a:buFont typeface="Calibri"/>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2017-10-19T14:29:41Z</dcterms:created>
  <dc:creator>Barker, Kendra 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